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ourgette"/>
      <p:regular r:id="rId19"/>
    </p:embeddedFont>
    <p:embeddedFont>
      <p:font typeface="Stardos Stencil"/>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FLXQg/2HfNo/ZP4ewtWxDj7zB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tardosStencil-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StardosStencil-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ourgett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42.png"/><Relationship Id="rId5" Type="http://schemas.openxmlformats.org/officeDocument/2006/relationships/image" Target="../media/image37.jp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25.png"/><Relationship Id="rId13" Type="http://schemas.openxmlformats.org/officeDocument/2006/relationships/image" Target="../media/image43.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7.png"/><Relationship Id="rId15" Type="http://schemas.openxmlformats.org/officeDocument/2006/relationships/image" Target="../media/image31.png"/><Relationship Id="rId14" Type="http://schemas.openxmlformats.org/officeDocument/2006/relationships/image" Target="../media/image35.gif"/><Relationship Id="rId17" Type="http://schemas.openxmlformats.org/officeDocument/2006/relationships/image" Target="../media/image41.png"/><Relationship Id="rId16" Type="http://schemas.openxmlformats.org/officeDocument/2006/relationships/image" Target="../media/image28.png"/><Relationship Id="rId5" Type="http://schemas.openxmlformats.org/officeDocument/2006/relationships/image" Target="../media/image33.png"/><Relationship Id="rId19" Type="http://schemas.openxmlformats.org/officeDocument/2006/relationships/image" Target="../media/image5.png"/><Relationship Id="rId6" Type="http://schemas.openxmlformats.org/officeDocument/2006/relationships/image" Target="../media/image26.png"/><Relationship Id="rId18" Type="http://schemas.openxmlformats.org/officeDocument/2006/relationships/image" Target="../media/image48.png"/><Relationship Id="rId7" Type="http://schemas.openxmlformats.org/officeDocument/2006/relationships/image" Target="../media/image38.png"/><Relationship Id="rId8" Type="http://schemas.openxmlformats.org/officeDocument/2006/relationships/image" Target="../media/image32.png"/></Relationships>
</file>

<file path=ppt/slides/_rels/slide12.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53.png"/><Relationship Id="rId13" Type="http://schemas.openxmlformats.org/officeDocument/2006/relationships/image" Target="../media/image51.png"/><Relationship Id="rId12"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47.png"/><Relationship Id="rId9" Type="http://schemas.openxmlformats.org/officeDocument/2006/relationships/image" Target="../media/image50.png"/><Relationship Id="rId15" Type="http://schemas.openxmlformats.org/officeDocument/2006/relationships/image" Target="../media/image49.png"/><Relationship Id="rId14" Type="http://schemas.openxmlformats.org/officeDocument/2006/relationships/image" Target="../media/image58.png"/><Relationship Id="rId17" Type="http://schemas.openxmlformats.org/officeDocument/2006/relationships/image" Target="../media/image59.png"/><Relationship Id="rId16"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2.png"/><Relationship Id="rId18" Type="http://schemas.openxmlformats.org/officeDocument/2006/relationships/image" Target="../media/image5.png"/><Relationship Id="rId7" Type="http://schemas.openxmlformats.org/officeDocument/2006/relationships/image" Target="../media/image45.png"/><Relationship Id="rId8" Type="http://schemas.openxmlformats.org/officeDocument/2006/relationships/image" Target="../media/image46.png"/></Relationships>
</file>

<file path=ppt/slides/_rels/slide13.xml.rels><?xml version="1.0" encoding="UTF-8" standalone="yes"?><Relationships xmlns="http://schemas.openxmlformats.org/package/2006/relationships"><Relationship Id="rId20" Type="http://schemas.openxmlformats.org/officeDocument/2006/relationships/image" Target="../media/image5.png"/><Relationship Id="rId11" Type="http://schemas.openxmlformats.org/officeDocument/2006/relationships/hyperlink" Target="https://www.dialerindia.com/" TargetMode="External"/><Relationship Id="rId10" Type="http://schemas.openxmlformats.org/officeDocument/2006/relationships/hyperlink" Target="http://www.dialerindia.com/vicidialgoautodialsupportconsultancy.php" TargetMode="External"/><Relationship Id="rId13" Type="http://schemas.openxmlformats.org/officeDocument/2006/relationships/hyperlink" Target="https://www.dialerindia.com/" TargetMode="External"/><Relationship Id="rId12" Type="http://schemas.openxmlformats.org/officeDocument/2006/relationships/hyperlink" Target="https://www.dialerindia.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dialerindia.com/predictivedialervoipsetup-Domestic.php" TargetMode="External"/><Relationship Id="rId4" Type="http://schemas.openxmlformats.org/officeDocument/2006/relationships/hyperlink" Target="https://www.dialerindia.com/predictivedialervoipsetup-International.php" TargetMode="External"/><Relationship Id="rId9" Type="http://schemas.openxmlformats.org/officeDocument/2006/relationships/hyperlink" Target="http://www.avyuktashop.com/" TargetMode="External"/><Relationship Id="rId15" Type="http://schemas.openxmlformats.org/officeDocument/2006/relationships/hyperlink" Target="https://www.dialerindia.com/" TargetMode="External"/><Relationship Id="rId14" Type="http://schemas.openxmlformats.org/officeDocument/2006/relationships/hyperlink" Target="https://www.dialerindia.com/" TargetMode="External"/><Relationship Id="rId17" Type="http://schemas.openxmlformats.org/officeDocument/2006/relationships/hyperlink" Target="https://www.dialerindia.com/SLA.php" TargetMode="External"/><Relationship Id="rId16" Type="http://schemas.openxmlformats.org/officeDocument/2006/relationships/hyperlink" Target="http://dialerphilippines.com/avyuktacrm.com/" TargetMode="External"/><Relationship Id="rId5" Type="http://schemas.openxmlformats.org/officeDocument/2006/relationships/hyperlink" Target="https://www.dialerindia.com/video/Webinar%20-Complete%20Demo.mp4" TargetMode="External"/><Relationship Id="rId19" Type="http://schemas.openxmlformats.org/officeDocument/2006/relationships/hyperlink" Target="https://www.linkedin.com/company/avyukta-intellicall1/" TargetMode="External"/><Relationship Id="rId6" Type="http://schemas.openxmlformats.org/officeDocument/2006/relationships/hyperlink" Target="https://www.dialerindia.com/dialer-tutorials.php" TargetMode="External"/><Relationship Id="rId18" Type="http://schemas.openxmlformats.org/officeDocument/2006/relationships/hyperlink" Target="https://www.youtube.com/channel/UCAsFNU9xLxzQYixHDnronAw/videos" TargetMode="External"/><Relationship Id="rId7" Type="http://schemas.openxmlformats.org/officeDocument/2006/relationships/hyperlink" Target="http://dialerindia.com/downloads/samplevoiceovers.zip" TargetMode="External"/><Relationship Id="rId8" Type="http://schemas.openxmlformats.org/officeDocument/2006/relationships/hyperlink" Target="https://saralsanchar.gov.in/admin/olmRegistration_add.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www.dialerindia.com/" TargetMode="External"/><Relationship Id="rId10" Type="http://schemas.openxmlformats.org/officeDocument/2006/relationships/image" Target="../media/image30.jpg"/><Relationship Id="rId9"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0" Type="http://schemas.openxmlformats.org/officeDocument/2006/relationships/image" Target="../media/image14.png"/><Relationship Id="rId11" Type="http://schemas.openxmlformats.org/officeDocument/2006/relationships/image" Target="../media/image17.png"/><Relationship Id="rId10" Type="http://schemas.openxmlformats.org/officeDocument/2006/relationships/image" Target="../media/image10.jpg"/><Relationship Id="rId13" Type="http://schemas.openxmlformats.org/officeDocument/2006/relationships/image" Target="../media/image16.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9.jpg"/><Relationship Id="rId15" Type="http://schemas.openxmlformats.org/officeDocument/2006/relationships/image" Target="../media/image13.png"/><Relationship Id="rId14" Type="http://schemas.openxmlformats.org/officeDocument/2006/relationships/image" Target="../media/image18.jpg"/><Relationship Id="rId17" Type="http://schemas.openxmlformats.org/officeDocument/2006/relationships/image" Target="../media/image21.png"/><Relationship Id="rId16" Type="http://schemas.openxmlformats.org/officeDocument/2006/relationships/image" Target="../media/image20.jpg"/><Relationship Id="rId5" Type="http://schemas.openxmlformats.org/officeDocument/2006/relationships/image" Target="../media/image7.jpg"/><Relationship Id="rId19" Type="http://schemas.openxmlformats.org/officeDocument/2006/relationships/image" Target="../media/image12.png"/><Relationship Id="rId6" Type="http://schemas.openxmlformats.org/officeDocument/2006/relationships/image" Target="../media/image22.jpg"/><Relationship Id="rId18" Type="http://schemas.openxmlformats.org/officeDocument/2006/relationships/image" Target="../media/image1.png"/><Relationship Id="rId7" Type="http://schemas.openxmlformats.org/officeDocument/2006/relationships/image" Target="../media/image11.jpg"/><Relationship Id="rId8" Type="http://schemas.openxmlformats.org/officeDocument/2006/relationships/image" Target="../media/image15.jpg"/></Relationships>
</file>

<file path=ppt/slides/_rels/slide9.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8.jpg"/><Relationship Id="rId13" Type="http://schemas.openxmlformats.org/officeDocument/2006/relationships/image" Target="../media/image17.png"/><Relationship Id="rId12"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9.jpg"/><Relationship Id="rId15" Type="http://schemas.openxmlformats.org/officeDocument/2006/relationships/image" Target="../media/image21.png"/><Relationship Id="rId14" Type="http://schemas.openxmlformats.org/officeDocument/2006/relationships/image" Target="../media/image34.png"/><Relationship Id="rId17" Type="http://schemas.openxmlformats.org/officeDocument/2006/relationships/image" Target="../media/image10.jpg"/><Relationship Id="rId16" Type="http://schemas.openxmlformats.org/officeDocument/2006/relationships/image" Target="../media/image1.png"/><Relationship Id="rId5" Type="http://schemas.openxmlformats.org/officeDocument/2006/relationships/image" Target="../media/image7.jpg"/><Relationship Id="rId6" Type="http://schemas.openxmlformats.org/officeDocument/2006/relationships/image" Target="../media/image22.jpg"/><Relationship Id="rId7" Type="http://schemas.openxmlformats.org/officeDocument/2006/relationships/image" Target="../media/image11.jpg"/><Relationship Id="rId8"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87" name="Shape 87"/>
        <p:cNvGrpSpPr/>
        <p:nvPr/>
      </p:nvGrpSpPr>
      <p:grpSpPr>
        <a:xfrm>
          <a:off x="0" y="0"/>
          <a:ext cx="0" cy="0"/>
          <a:chOff x="0" y="0"/>
          <a:chExt cx="0" cy="0"/>
        </a:xfrm>
      </p:grpSpPr>
      <p:sp>
        <p:nvSpPr>
          <p:cNvPr id="88" name="Google Shape;88;p1"/>
          <p:cNvSpPr txBox="1"/>
          <p:nvPr>
            <p:ph idx="4294967295" type="title"/>
          </p:nvPr>
        </p:nvSpPr>
        <p:spPr>
          <a:xfrm>
            <a:off x="2020115" y="1157838"/>
            <a:ext cx="6794500" cy="14493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8135"/>
              </a:buClr>
              <a:buSzPts val="8000"/>
              <a:buFont typeface="Arial"/>
              <a:buNone/>
            </a:pPr>
            <a:r>
              <a:rPr b="1" lang="en-GB" sz="8000">
                <a:solidFill>
                  <a:srgbClr val="548135"/>
                </a:solidFill>
              </a:rPr>
              <a:t>        </a:t>
            </a:r>
            <a:r>
              <a:rPr b="1" lang="en-GB" sz="8000" u="sng">
                <a:solidFill>
                  <a:srgbClr val="2F5496"/>
                </a:solidFill>
              </a:rPr>
              <a:t>Case Study</a:t>
            </a:r>
            <a:endParaRPr b="1" sz="8000" u="sng">
              <a:solidFill>
                <a:srgbClr val="2F5496"/>
              </a:solidFill>
            </a:endParaRPr>
          </a:p>
        </p:txBody>
      </p:sp>
      <p:sp>
        <p:nvSpPr>
          <p:cNvPr id="89" name="Google Shape;89;p1"/>
          <p:cNvSpPr txBox="1"/>
          <p:nvPr>
            <p:ph idx="4294967295" type="body"/>
          </p:nvPr>
        </p:nvSpPr>
        <p:spPr>
          <a:xfrm>
            <a:off x="1507130" y="4156207"/>
            <a:ext cx="8404621" cy="1361057"/>
          </a:xfrm>
          <a:prstGeom prst="rect">
            <a:avLst/>
          </a:prstGeom>
          <a:noFill/>
          <a:ln>
            <a:noFill/>
          </a:ln>
        </p:spPr>
        <p:txBody>
          <a:bodyPr anchorCtr="0" anchor="ctr" bIns="45700" lIns="91425" spcFirstLastPara="1" rIns="91425" wrap="square" tIns="45700">
            <a:normAutofit/>
          </a:bodyPr>
          <a:lstStyle/>
          <a:p>
            <a:pPr indent="-558800" lvl="3" marL="1600200" rtl="0" algn="l">
              <a:lnSpc>
                <a:spcPct val="90000"/>
              </a:lnSpc>
              <a:spcBef>
                <a:spcPts val="0"/>
              </a:spcBef>
              <a:spcAft>
                <a:spcPts val="0"/>
              </a:spcAft>
              <a:buClr>
                <a:srgbClr val="2F5496"/>
              </a:buClr>
              <a:buSzPts val="8800"/>
              <a:buChar char="•"/>
            </a:pPr>
            <a:r>
              <a:rPr b="1" lang="en-GB" sz="8800">
                <a:solidFill>
                  <a:srgbClr val="2F5496"/>
                </a:solidFill>
              </a:rPr>
              <a:t> </a:t>
            </a:r>
            <a:r>
              <a:rPr b="1" lang="en-GB" sz="8800" u="sng">
                <a:solidFill>
                  <a:srgbClr val="2F5496"/>
                </a:solidFill>
              </a:rPr>
              <a:t>SBE Finance</a:t>
            </a:r>
            <a:endParaRPr sz="8800" u="sng">
              <a:solidFill>
                <a:srgbClr val="2F5496"/>
              </a:solidFill>
            </a:endParaRPr>
          </a:p>
        </p:txBody>
      </p:sp>
      <p:pic>
        <p:nvPicPr>
          <p:cNvPr id="90" name="Google Shape;90;p1"/>
          <p:cNvPicPr preferRelativeResize="0"/>
          <p:nvPr/>
        </p:nvPicPr>
        <p:blipFill rotWithShape="1">
          <a:blip r:embed="rId3">
            <a:alphaModFix/>
          </a:blip>
          <a:srcRect b="0" l="0" r="0" t="0"/>
          <a:stretch/>
        </p:blipFill>
        <p:spPr>
          <a:xfrm>
            <a:off x="4209691" y="2995612"/>
            <a:ext cx="3804249" cy="866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275" name="Shape 275"/>
        <p:cNvGrpSpPr/>
        <p:nvPr/>
      </p:nvGrpSpPr>
      <p:grpSpPr>
        <a:xfrm>
          <a:off x="0" y="0"/>
          <a:ext cx="0" cy="0"/>
          <a:chOff x="0" y="0"/>
          <a:chExt cx="0" cy="0"/>
        </a:xfrm>
      </p:grpSpPr>
      <p:grpSp>
        <p:nvGrpSpPr>
          <p:cNvPr id="276" name="Google Shape;276;p10"/>
          <p:cNvGrpSpPr/>
          <p:nvPr/>
        </p:nvGrpSpPr>
        <p:grpSpPr>
          <a:xfrm>
            <a:off x="3881992" y="868831"/>
            <a:ext cx="5163031" cy="4977643"/>
            <a:chOff x="553311" y="-17433"/>
            <a:chExt cx="5163031" cy="4977643"/>
          </a:xfrm>
        </p:grpSpPr>
        <p:sp>
          <p:nvSpPr>
            <p:cNvPr id="277" name="Google Shape;277;p10"/>
            <p:cNvSpPr/>
            <p:nvPr/>
          </p:nvSpPr>
          <p:spPr>
            <a:xfrm>
              <a:off x="1088643" y="413771"/>
              <a:ext cx="4191596" cy="3946830"/>
            </a:xfrm>
            <a:prstGeom prst="pie">
              <a:avLst>
                <a:gd fmla="val 16200000" name="adj1"/>
                <a:gd fmla="val 198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txBox="1"/>
            <p:nvPr/>
          </p:nvSpPr>
          <p:spPr>
            <a:xfrm>
              <a:off x="3284242" y="917931"/>
              <a:ext cx="1097799" cy="798763"/>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Predictive / Auto Dialer: Current Calls/ Output X 400%</a:t>
              </a:r>
              <a:endParaRPr/>
            </a:p>
          </p:txBody>
        </p:sp>
        <p:sp>
          <p:nvSpPr>
            <p:cNvPr id="279" name="Google Shape;279;p10"/>
            <p:cNvSpPr/>
            <p:nvPr/>
          </p:nvSpPr>
          <p:spPr>
            <a:xfrm>
              <a:off x="1154133" y="249493"/>
              <a:ext cx="4193009" cy="4446499"/>
            </a:xfrm>
            <a:prstGeom prst="pie">
              <a:avLst>
                <a:gd fmla="val 19800000" name="adj1"/>
                <a:gd fmla="val 18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txBox="1"/>
            <p:nvPr/>
          </p:nvSpPr>
          <p:spPr>
            <a:xfrm>
              <a:off x="3999390" y="2049267"/>
              <a:ext cx="1148085" cy="87341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Survey / Appointment Setting / Lead Generation</a:t>
              </a:r>
              <a:endParaRPr/>
            </a:p>
          </p:txBody>
        </p:sp>
        <p:sp>
          <p:nvSpPr>
            <p:cNvPr id="281" name="Google Shape;281;p10"/>
            <p:cNvSpPr/>
            <p:nvPr/>
          </p:nvSpPr>
          <p:spPr>
            <a:xfrm>
              <a:off x="1008051" y="392461"/>
              <a:ext cx="4352780" cy="4303511"/>
            </a:xfrm>
            <a:prstGeom prst="pie">
              <a:avLst>
                <a:gd fmla="val 1800000" name="adj1"/>
                <a:gd fmla="val 54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txBox="1"/>
            <p:nvPr/>
          </p:nvSpPr>
          <p:spPr>
            <a:xfrm>
              <a:off x="3288079" y="3300918"/>
              <a:ext cx="1140013" cy="870948"/>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Domestic International Call Center / BPO Setup</a:t>
              </a:r>
              <a:endParaRPr/>
            </a:p>
          </p:txBody>
        </p:sp>
        <p:sp>
          <p:nvSpPr>
            <p:cNvPr id="283" name="Google Shape;283;p10"/>
            <p:cNvSpPr/>
            <p:nvPr/>
          </p:nvSpPr>
          <p:spPr>
            <a:xfrm>
              <a:off x="1025169" y="481195"/>
              <a:ext cx="4154209" cy="4154209"/>
            </a:xfrm>
            <a:prstGeom prst="pie">
              <a:avLst>
                <a:gd fmla="val 5400000" name="adj1"/>
                <a:gd fmla="val 90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txBox="1"/>
            <p:nvPr/>
          </p:nvSpPr>
          <p:spPr>
            <a:xfrm>
              <a:off x="1915356" y="3288748"/>
              <a:ext cx="1088007" cy="84073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Hosted / Premised / BPO / DoT VoIP / PRI / GSM Gateway</a:t>
              </a:r>
              <a:endParaRPr/>
            </a:p>
          </p:txBody>
        </p:sp>
        <p:sp>
          <p:nvSpPr>
            <p:cNvPr id="285" name="Google Shape;285;p10"/>
            <p:cNvSpPr/>
            <p:nvPr/>
          </p:nvSpPr>
          <p:spPr>
            <a:xfrm>
              <a:off x="975714" y="223073"/>
              <a:ext cx="4154209" cy="4499340"/>
            </a:xfrm>
            <a:prstGeom prst="pie">
              <a:avLst>
                <a:gd fmla="val 9000000" name="adj1"/>
                <a:gd fmla="val 126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txBox="1"/>
            <p:nvPr/>
          </p:nvSpPr>
          <p:spPr>
            <a:xfrm>
              <a:off x="1173533" y="2044234"/>
              <a:ext cx="1137462" cy="88379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Smart IVR / Cloud Telephony / Omni Channel / CRM / API</a:t>
              </a:r>
              <a:endParaRPr/>
            </a:p>
          </p:txBody>
        </p:sp>
        <p:sp>
          <p:nvSpPr>
            <p:cNvPr id="287" name="Google Shape;287;p10"/>
            <p:cNvSpPr/>
            <p:nvPr/>
          </p:nvSpPr>
          <p:spPr>
            <a:xfrm>
              <a:off x="868680" y="310082"/>
              <a:ext cx="4467187" cy="4154209"/>
            </a:xfrm>
            <a:prstGeom prst="pie">
              <a:avLst>
                <a:gd fmla="val 12600000" name="adj1"/>
                <a:gd fmla="val 1620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nvSpPr>
          <p:spPr>
            <a:xfrm>
              <a:off x="1825934" y="840732"/>
              <a:ext cx="1169977" cy="840732"/>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b="1" i="1" lang="en-GB" sz="1300">
                  <a:solidFill>
                    <a:schemeClr val="lt1"/>
                  </a:solidFill>
                  <a:latin typeface="Arial"/>
                  <a:ea typeface="Arial"/>
                  <a:cs typeface="Arial"/>
                  <a:sym typeface="Arial"/>
                </a:rPr>
                <a:t>OBD / Press 1/ Voice SMS / Masking / OTP / 1800</a:t>
              </a:r>
              <a:endParaRPr/>
            </a:p>
          </p:txBody>
        </p:sp>
        <p:sp>
          <p:nvSpPr>
            <p:cNvPr id="289" name="Google Shape;289;p10"/>
            <p:cNvSpPr/>
            <p:nvPr/>
          </p:nvSpPr>
          <p:spPr>
            <a:xfrm>
              <a:off x="553311" y="104284"/>
              <a:ext cx="5163031" cy="4673488"/>
            </a:xfrm>
            <a:custGeom>
              <a:rect b="b" l="l" r="r" t="t"/>
              <a:pathLst>
                <a:path extrusionOk="0" h="120000" w="120000">
                  <a:moveTo>
                    <a:pt x="60004" y="4067"/>
                  </a:moveTo>
                  <a:lnTo>
                    <a:pt x="60004" y="4067"/>
                  </a:lnTo>
                  <a:cubicBezTo>
                    <a:pt x="77305" y="4069"/>
                    <a:pt x="93646" y="11968"/>
                    <a:pt x="104321" y="25491"/>
                  </a:cubicBezTo>
                  <a:lnTo>
                    <a:pt x="107465" y="23485"/>
                  </a:lnTo>
                  <a:lnTo>
                    <a:pt x="104987" y="31306"/>
                  </a:lnTo>
                  <a:lnTo>
                    <a:pt x="96305" y="30604"/>
                  </a:lnTo>
                  <a:lnTo>
                    <a:pt x="99443" y="28602"/>
                  </a:lnTo>
                  <a:lnTo>
                    <a:pt x="99443" y="28602"/>
                  </a:lnTo>
                  <a:cubicBezTo>
                    <a:pt x="89799" y="16942"/>
                    <a:pt x="75309" y="10170"/>
                    <a:pt x="60003" y="10169"/>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869852" y="-17433"/>
              <a:ext cx="4760930" cy="4977643"/>
            </a:xfrm>
            <a:custGeom>
              <a:rect b="b" l="l" r="r" t="t"/>
              <a:pathLst>
                <a:path extrusionOk="0" h="120000" w="120000">
                  <a:moveTo>
                    <a:pt x="108999" y="32942"/>
                  </a:moveTo>
                  <a:lnTo>
                    <a:pt x="108999" y="32942"/>
                  </a:lnTo>
                  <a:cubicBezTo>
                    <a:pt x="117409" y="48267"/>
                    <a:pt x="118212" y="66650"/>
                    <a:pt x="111171" y="82655"/>
                  </a:cubicBezTo>
                  <a:lnTo>
                    <a:pt x="114672" y="84588"/>
                  </a:lnTo>
                  <a:lnTo>
                    <a:pt x="106355" y="85598"/>
                  </a:lnTo>
                  <a:lnTo>
                    <a:pt x="102342" y="77780"/>
                  </a:lnTo>
                  <a:lnTo>
                    <a:pt x="105841" y="79711"/>
                  </a:lnTo>
                  <a:cubicBezTo>
                    <a:pt x="111828" y="65538"/>
                    <a:pt x="111043" y="49377"/>
                    <a:pt x="103711" y="35862"/>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849119" y="209277"/>
              <a:ext cx="4668539" cy="4668539"/>
            </a:xfrm>
            <a:custGeom>
              <a:rect b="b" l="l" r="r" t="t"/>
              <a:pathLst>
                <a:path extrusionOk="0" h="120000" w="120000">
                  <a:moveTo>
                    <a:pt x="108439" y="87966"/>
                  </a:moveTo>
                  <a:cubicBezTo>
                    <a:pt x="99343" y="103721"/>
                    <a:pt x="83153" y="114068"/>
                    <a:pt x="65035" y="115706"/>
                  </a:cubicBezTo>
                  <a:lnTo>
                    <a:pt x="65035" y="119760"/>
                  </a:lnTo>
                  <a:lnTo>
                    <a:pt x="60004" y="112882"/>
                  </a:lnTo>
                  <a:lnTo>
                    <a:pt x="65034" y="105523"/>
                  </a:lnTo>
                  <a:lnTo>
                    <a:pt x="65034" y="109576"/>
                  </a:lnTo>
                  <a:lnTo>
                    <a:pt x="65034" y="109576"/>
                  </a:lnTo>
                  <a:cubicBezTo>
                    <a:pt x="80965" y="107958"/>
                    <a:pt x="95148" y="98783"/>
                    <a:pt x="103155" y="84915"/>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768155" y="224030"/>
              <a:ext cx="4668539" cy="4668539"/>
            </a:xfrm>
            <a:custGeom>
              <a:rect b="b" l="l" r="r" t="t"/>
              <a:pathLst>
                <a:path extrusionOk="0" h="120000" w="120000">
                  <a:moveTo>
                    <a:pt x="59996" y="115933"/>
                  </a:moveTo>
                  <a:lnTo>
                    <a:pt x="59996" y="115933"/>
                  </a:lnTo>
                  <a:cubicBezTo>
                    <a:pt x="41804" y="115931"/>
                    <a:pt x="24749" y="107083"/>
                    <a:pt x="14273" y="92210"/>
                  </a:cubicBezTo>
                  <a:lnTo>
                    <a:pt x="10761" y="94237"/>
                  </a:lnTo>
                  <a:lnTo>
                    <a:pt x="14203" y="86441"/>
                  </a:lnTo>
                  <a:lnTo>
                    <a:pt x="23091" y="87118"/>
                  </a:lnTo>
                  <a:lnTo>
                    <a:pt x="19581" y="89145"/>
                  </a:lnTo>
                  <a:lnTo>
                    <a:pt x="19581" y="89145"/>
                  </a:lnTo>
                  <a:cubicBezTo>
                    <a:pt x="28947" y="102133"/>
                    <a:pt x="43983" y="109829"/>
                    <a:pt x="59996" y="109831"/>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a:off x="718700" y="136853"/>
              <a:ext cx="4668539" cy="4668539"/>
            </a:xfrm>
            <a:custGeom>
              <a:rect b="b" l="l" r="r" t="t"/>
              <a:pathLst>
                <a:path extrusionOk="0" h="120000" w="120000">
                  <a:moveTo>
                    <a:pt x="11561" y="87966"/>
                  </a:moveTo>
                  <a:cubicBezTo>
                    <a:pt x="2464" y="72210"/>
                    <a:pt x="1599" y="53014"/>
                    <a:pt x="9242" y="36504"/>
                  </a:cubicBezTo>
                  <a:lnTo>
                    <a:pt x="5731" y="34477"/>
                  </a:lnTo>
                  <a:lnTo>
                    <a:pt x="14203" y="33559"/>
                  </a:lnTo>
                  <a:lnTo>
                    <a:pt x="18060" y="41595"/>
                  </a:lnTo>
                  <a:lnTo>
                    <a:pt x="14551" y="39569"/>
                  </a:lnTo>
                  <a:cubicBezTo>
                    <a:pt x="7985" y="54175"/>
                    <a:pt x="8838" y="71047"/>
                    <a:pt x="16845" y="84915"/>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a:off x="766697" y="52916"/>
              <a:ext cx="4668539" cy="4668539"/>
            </a:xfrm>
            <a:custGeom>
              <a:rect b="b" l="l" r="r" t="t"/>
              <a:pathLst>
                <a:path extrusionOk="0" h="120000" w="120000">
                  <a:moveTo>
                    <a:pt x="11561" y="32034"/>
                  </a:moveTo>
                  <a:lnTo>
                    <a:pt x="11561" y="32034"/>
                  </a:lnTo>
                  <a:cubicBezTo>
                    <a:pt x="20657" y="16279"/>
                    <a:pt x="36847" y="5932"/>
                    <a:pt x="54965" y="4294"/>
                  </a:cubicBezTo>
                  <a:lnTo>
                    <a:pt x="54965" y="240"/>
                  </a:lnTo>
                  <a:lnTo>
                    <a:pt x="59996" y="7118"/>
                  </a:lnTo>
                  <a:lnTo>
                    <a:pt x="54966" y="14477"/>
                  </a:lnTo>
                  <a:lnTo>
                    <a:pt x="54966" y="10424"/>
                  </a:lnTo>
                  <a:lnTo>
                    <a:pt x="54966" y="10424"/>
                  </a:lnTo>
                  <a:cubicBezTo>
                    <a:pt x="39035" y="12042"/>
                    <a:pt x="24852" y="21217"/>
                    <a:pt x="16845" y="35085"/>
                  </a:cubicBezTo>
                  <a:close/>
                </a:path>
              </a:pathLst>
            </a:cu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5" name="Google Shape;295;p10"/>
          <p:cNvPicPr preferRelativeResize="0"/>
          <p:nvPr/>
        </p:nvPicPr>
        <p:blipFill rotWithShape="1">
          <a:blip r:embed="rId3">
            <a:alphaModFix/>
          </a:blip>
          <a:srcRect b="0" l="0" r="0" t="0"/>
          <a:stretch/>
        </p:blipFill>
        <p:spPr>
          <a:xfrm>
            <a:off x="5835849" y="2502765"/>
            <a:ext cx="1391811" cy="1451354"/>
          </a:xfrm>
          <a:prstGeom prst="rect">
            <a:avLst/>
          </a:prstGeom>
          <a:noFill/>
          <a:ln>
            <a:noFill/>
          </a:ln>
        </p:spPr>
      </p:pic>
      <p:grpSp>
        <p:nvGrpSpPr>
          <p:cNvPr id="296" name="Google Shape;296;p10"/>
          <p:cNvGrpSpPr/>
          <p:nvPr/>
        </p:nvGrpSpPr>
        <p:grpSpPr>
          <a:xfrm>
            <a:off x="5335" y="6290504"/>
            <a:ext cx="2755973" cy="613431"/>
            <a:chOff x="0" y="0"/>
            <a:chExt cx="2755973" cy="613431"/>
          </a:xfrm>
        </p:grpSpPr>
        <p:sp>
          <p:nvSpPr>
            <p:cNvPr id="297" name="Google Shape;297;p10"/>
            <p:cNvSpPr/>
            <p:nvPr/>
          </p:nvSpPr>
          <p:spPr>
            <a:xfrm>
              <a:off x="0" y="0"/>
              <a:ext cx="2755973" cy="613431"/>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0" y="0"/>
              <a:ext cx="2602615" cy="613431"/>
            </a:xfrm>
            <a:prstGeom prst="rect">
              <a:avLst/>
            </a:prstGeom>
            <a:noFill/>
            <a:ln>
              <a:noFill/>
            </a:ln>
          </p:spPr>
          <p:txBody>
            <a:bodyPr anchorCtr="0" anchor="ctr" bIns="53325" lIns="106675" spcFirstLastPara="1" rIns="26650" wrap="square" tIns="53325">
              <a:noAutofit/>
            </a:bodyPr>
            <a:lstStyle/>
            <a:p>
              <a:pPr indent="0" lvl="0" marL="0" marR="0" rtl="0" algn="ctr">
                <a:lnSpc>
                  <a:spcPct val="90000"/>
                </a:lnSpc>
                <a:spcBef>
                  <a:spcPts val="0"/>
                </a:spcBef>
                <a:spcAft>
                  <a:spcPts val="0"/>
                </a:spcAft>
                <a:buNone/>
              </a:pPr>
              <a:r>
                <a:rPr b="0" i="1" lang="en-GB" sz="2000">
                  <a:solidFill>
                    <a:schemeClr val="lt1"/>
                  </a:solidFill>
                  <a:latin typeface="Twentieth Century"/>
                  <a:ea typeface="Twentieth Century"/>
                  <a:cs typeface="Twentieth Century"/>
                  <a:sym typeface="Twentieth Century"/>
                </a:rPr>
                <a:t>Avyukta Intellicall </a:t>
              </a:r>
              <a:r>
                <a:rPr b="0" i="1" lang="en-GB" sz="1800" u="sng">
                  <a:solidFill>
                    <a:schemeClr val="lt1"/>
                  </a:solidFill>
                  <a:latin typeface="Twentieth Century"/>
                  <a:ea typeface="Twentieth Century"/>
                  <a:cs typeface="Twentieth Century"/>
                  <a:sym typeface="Twentieth Century"/>
                </a:rPr>
                <a:t>www.dialerindia.com</a:t>
              </a:r>
              <a:endParaRPr/>
            </a:p>
          </p:txBody>
        </p:sp>
      </p:grpSp>
      <p:grpSp>
        <p:nvGrpSpPr>
          <p:cNvPr id="299" name="Google Shape;299;p10"/>
          <p:cNvGrpSpPr/>
          <p:nvPr/>
        </p:nvGrpSpPr>
        <p:grpSpPr>
          <a:xfrm>
            <a:off x="9178202" y="5768865"/>
            <a:ext cx="2978146" cy="1079179"/>
            <a:chOff x="-217394" y="0"/>
            <a:chExt cx="3953221" cy="821634"/>
          </a:xfrm>
        </p:grpSpPr>
        <p:sp>
          <p:nvSpPr>
            <p:cNvPr id="300" name="Google Shape;300;p10"/>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GB"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sales@dialerindia.com</a:t>
              </a:r>
              <a:endParaRPr/>
            </a:p>
          </p:txBody>
        </p:sp>
      </p:grpSp>
      <p:sp>
        <p:nvSpPr>
          <p:cNvPr id="302" name="Google Shape;302;p10"/>
          <p:cNvSpPr txBox="1"/>
          <p:nvPr/>
        </p:nvSpPr>
        <p:spPr>
          <a:xfrm>
            <a:off x="39266" y="1461129"/>
            <a:ext cx="3146854" cy="24929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Stardos Stencil"/>
                <a:ea typeface="Stardos Stencil"/>
                <a:cs typeface="Stardos Stencil"/>
                <a:sym typeface="Stardos Stencil"/>
              </a:rPr>
              <a:t>“</a:t>
            </a:r>
            <a:r>
              <a:rPr lang="en-GB" sz="2400">
                <a:solidFill>
                  <a:schemeClr val="dk1"/>
                </a:solidFill>
                <a:latin typeface="Stardos Stencil"/>
                <a:ea typeface="Stardos Stencil"/>
                <a:cs typeface="Stardos Stencil"/>
                <a:sym typeface="Stardos Stencil"/>
              </a:rPr>
              <a:t>The” single Answer to your  </a:t>
            </a:r>
            <a:endParaRPr/>
          </a:p>
          <a:p>
            <a:pPr indent="0" lvl="0" marL="0" marR="0" rtl="0" algn="ctr">
              <a:spcBef>
                <a:spcPts val="0"/>
              </a:spcBef>
              <a:spcAft>
                <a:spcPts val="0"/>
              </a:spcAft>
              <a:buNone/>
            </a:pPr>
            <a:r>
              <a:rPr lang="en-GB" sz="2400">
                <a:solidFill>
                  <a:schemeClr val="dk1"/>
                </a:solidFill>
                <a:latin typeface="Stardos Stencil"/>
                <a:ea typeface="Stardos Stencil"/>
                <a:cs typeface="Stardos Stencil"/>
                <a:sym typeface="Stardos Stencil"/>
              </a:rPr>
              <a:t>A to Z </a:t>
            </a:r>
            <a:endParaRPr/>
          </a:p>
          <a:p>
            <a:pPr indent="0" lvl="0" marL="0" marR="0" rtl="0" algn="ctr">
              <a:spcBef>
                <a:spcPts val="0"/>
              </a:spcBef>
              <a:spcAft>
                <a:spcPts val="0"/>
              </a:spcAft>
              <a:buNone/>
            </a:pPr>
            <a:r>
              <a:rPr lang="en-GB" sz="2400">
                <a:solidFill>
                  <a:schemeClr val="dk1"/>
                </a:solidFill>
                <a:latin typeface="Stardos Stencil"/>
                <a:ea typeface="Stardos Stencil"/>
                <a:cs typeface="Stardos Stencil"/>
                <a:sym typeface="Stardos Stencil"/>
              </a:rPr>
              <a:t>Tel- </a:t>
            </a:r>
            <a:r>
              <a:rPr lang="en-GB" sz="2400">
                <a:solidFill>
                  <a:schemeClr val="dk1"/>
                </a:solidFill>
                <a:latin typeface="Courgette"/>
                <a:ea typeface="Courgette"/>
                <a:cs typeface="Courgette"/>
                <a:sym typeface="Courgette"/>
              </a:rPr>
              <a:t>”e”</a:t>
            </a:r>
            <a:r>
              <a:rPr lang="en-GB" sz="2400">
                <a:solidFill>
                  <a:schemeClr val="dk1"/>
                </a:solidFill>
                <a:latin typeface="Stardos Stencil"/>
                <a:ea typeface="Stardos Stencil"/>
                <a:cs typeface="Stardos Stencil"/>
                <a:sym typeface="Stardos Stencil"/>
              </a:rPr>
              <a:t> - calling requirements</a:t>
            </a:r>
            <a:endParaRPr/>
          </a:p>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grpSp>
        <p:nvGrpSpPr>
          <p:cNvPr id="303" name="Google Shape;303;p10"/>
          <p:cNvGrpSpPr/>
          <p:nvPr/>
        </p:nvGrpSpPr>
        <p:grpSpPr>
          <a:xfrm>
            <a:off x="2827494" y="11389"/>
            <a:ext cx="7406760" cy="6644692"/>
            <a:chOff x="2136836" y="1433"/>
            <a:chExt cx="7406760" cy="6644692"/>
          </a:xfrm>
        </p:grpSpPr>
        <p:sp>
          <p:nvSpPr>
            <p:cNvPr id="304" name="Google Shape;304;p10"/>
            <p:cNvSpPr/>
            <p:nvPr/>
          </p:nvSpPr>
          <p:spPr>
            <a:xfrm>
              <a:off x="6320855" y="1433"/>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txBox="1"/>
            <p:nvPr/>
          </p:nvSpPr>
          <p:spPr>
            <a:xfrm>
              <a:off x="6320855" y="1433"/>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Political Elections /  Campaigns</a:t>
              </a:r>
              <a:endParaRPr/>
            </a:p>
          </p:txBody>
        </p:sp>
        <p:sp>
          <p:nvSpPr>
            <p:cNvPr id="306" name="Google Shape;306;p10"/>
            <p:cNvSpPr/>
            <p:nvPr/>
          </p:nvSpPr>
          <p:spPr>
            <a:xfrm>
              <a:off x="2552259" y="107891"/>
              <a:ext cx="6417780" cy="6417780"/>
            </a:xfrm>
            <a:custGeom>
              <a:rect b="b" l="l" r="r" t="t"/>
              <a:pathLst>
                <a:path extrusionOk="0" h="120000" w="120000">
                  <a:moveTo>
                    <a:pt x="92987" y="13265"/>
                  </a:moveTo>
                  <a:lnTo>
                    <a:pt x="92987" y="13265"/>
                  </a:lnTo>
                  <a:cubicBezTo>
                    <a:pt x="97369" y="16358"/>
                    <a:pt x="101294" y="20051"/>
                    <a:pt x="104647" y="24237"/>
                  </a:cubicBezTo>
                  <a:lnTo>
                    <a:pt x="106928" y="22627"/>
                  </a:lnTo>
                  <a:lnTo>
                    <a:pt x="105021" y="28223"/>
                  </a:lnTo>
                  <a:lnTo>
                    <a:pt x="98932" y="28271"/>
                  </a:lnTo>
                  <a:lnTo>
                    <a:pt x="101213" y="26661"/>
                  </a:lnTo>
                  <a:cubicBezTo>
                    <a:pt x="98140" y="22864"/>
                    <a:pt x="94558" y="19509"/>
                    <a:pt x="90567" y="16692"/>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7925955" y="1606533"/>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txBox="1"/>
            <p:nvPr/>
          </p:nvSpPr>
          <p:spPr>
            <a:xfrm>
              <a:off x="7925955" y="1606533"/>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Insurance / Shares / Loan / DSA’s</a:t>
              </a:r>
              <a:endParaRPr/>
            </a:p>
          </p:txBody>
        </p:sp>
        <p:sp>
          <p:nvSpPr>
            <p:cNvPr id="309" name="Google Shape;309;p10"/>
            <p:cNvSpPr/>
            <p:nvPr/>
          </p:nvSpPr>
          <p:spPr>
            <a:xfrm>
              <a:off x="2605800" y="228345"/>
              <a:ext cx="6362202" cy="6417780"/>
            </a:xfrm>
            <a:custGeom>
              <a:rect b="b" l="l" r="r" t="t"/>
              <a:pathLst>
                <a:path extrusionOk="0" h="120000" w="120000">
                  <a:moveTo>
                    <a:pt x="115706" y="46989"/>
                  </a:moveTo>
                  <a:lnTo>
                    <a:pt x="115706" y="46989"/>
                  </a:lnTo>
                  <a:cubicBezTo>
                    <a:pt x="117120" y="53047"/>
                    <a:pt x="117537" y="59294"/>
                    <a:pt x="116941" y="65486"/>
                  </a:cubicBezTo>
                  <a:lnTo>
                    <a:pt x="119698" y="65921"/>
                  </a:lnTo>
                  <a:lnTo>
                    <a:pt x="114436" y="68577"/>
                  </a:lnTo>
                  <a:lnTo>
                    <a:pt x="110032" y="64398"/>
                  </a:lnTo>
                  <a:lnTo>
                    <a:pt x="112789" y="64832"/>
                  </a:lnTo>
                  <a:cubicBezTo>
                    <a:pt x="113305" y="59176"/>
                    <a:pt x="112911" y="53474"/>
                    <a:pt x="111622" y="47943"/>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7965412" y="3902793"/>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txBox="1"/>
            <p:nvPr/>
          </p:nvSpPr>
          <p:spPr>
            <a:xfrm>
              <a:off x="7965412" y="3902793"/>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Taxi Services / BPO / Collections</a:t>
              </a:r>
              <a:endParaRPr/>
            </a:p>
          </p:txBody>
        </p:sp>
        <p:sp>
          <p:nvSpPr>
            <p:cNvPr id="312" name="Google Shape;312;p10"/>
            <p:cNvSpPr/>
            <p:nvPr/>
          </p:nvSpPr>
          <p:spPr>
            <a:xfrm>
              <a:off x="2667007" y="30842"/>
              <a:ext cx="6417780" cy="6417780"/>
            </a:xfrm>
            <a:custGeom>
              <a:rect b="b" l="l" r="r" t="t"/>
              <a:pathLst>
                <a:path extrusionOk="0" h="120000" w="120000">
                  <a:moveTo>
                    <a:pt x="105262" y="94980"/>
                  </a:moveTo>
                  <a:cubicBezTo>
                    <a:pt x="101944" y="99274"/>
                    <a:pt x="98032" y="103073"/>
                    <a:pt x="93644" y="106265"/>
                  </a:cubicBezTo>
                  <a:lnTo>
                    <a:pt x="95146" y="108618"/>
                  </a:lnTo>
                  <a:lnTo>
                    <a:pt x="89645" y="106453"/>
                  </a:lnTo>
                  <a:lnTo>
                    <a:pt x="89880" y="100368"/>
                  </a:lnTo>
                  <a:lnTo>
                    <a:pt x="91382" y="102721"/>
                  </a:lnTo>
                  <a:cubicBezTo>
                    <a:pt x="95366" y="99795"/>
                    <a:pt x="98920" y="96326"/>
                    <a:pt x="101943" y="92415"/>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6320855" y="5481588"/>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txBox="1"/>
            <p:nvPr/>
          </p:nvSpPr>
          <p:spPr>
            <a:xfrm>
              <a:off x="6320855" y="5481588"/>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Survey / </a:t>
              </a:r>
              <a:r>
                <a:rPr b="1" i="1" lang="en-GB" sz="1500">
                  <a:solidFill>
                    <a:schemeClr val="dk1"/>
                  </a:solidFill>
                  <a:latin typeface="Arial"/>
                  <a:ea typeface="Arial"/>
                  <a:cs typeface="Arial"/>
                  <a:sym typeface="Arial"/>
                </a:rPr>
                <a:t>Appointment Setting / Lead generation</a:t>
              </a:r>
              <a:endParaRPr/>
            </a:p>
          </p:txBody>
        </p:sp>
        <p:sp>
          <p:nvSpPr>
            <p:cNvPr id="315" name="Google Shape;315;p10"/>
            <p:cNvSpPr/>
            <p:nvPr/>
          </p:nvSpPr>
          <p:spPr>
            <a:xfrm>
              <a:off x="2197901" y="28952"/>
              <a:ext cx="6994931" cy="6417780"/>
            </a:xfrm>
            <a:custGeom>
              <a:rect b="b" l="l" r="r" t="t"/>
              <a:pathLst>
                <a:path extrusionOk="0" h="120000" w="120000">
                  <a:moveTo>
                    <a:pt x="69934" y="116342"/>
                  </a:moveTo>
                  <a:cubicBezTo>
                    <a:pt x="64419" y="117306"/>
                    <a:pt x="58793" y="117463"/>
                    <a:pt x="53233" y="116806"/>
                  </a:cubicBezTo>
                  <a:lnTo>
                    <a:pt x="52750" y="119544"/>
                  </a:lnTo>
                  <a:lnTo>
                    <a:pt x="50429" y="114281"/>
                  </a:lnTo>
                  <a:lnTo>
                    <a:pt x="54444" y="109933"/>
                  </a:lnTo>
                  <a:lnTo>
                    <a:pt x="53962" y="112671"/>
                  </a:lnTo>
                  <a:lnTo>
                    <a:pt x="53962" y="112671"/>
                  </a:lnTo>
                  <a:cubicBezTo>
                    <a:pt x="59039" y="113241"/>
                    <a:pt x="64173" y="113089"/>
                    <a:pt x="69207" y="112220"/>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0"/>
            <p:cNvSpPr/>
            <p:nvPr/>
          </p:nvSpPr>
          <p:spPr>
            <a:xfrm>
              <a:off x="4050901" y="5481588"/>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txBox="1"/>
            <p:nvPr/>
          </p:nvSpPr>
          <p:spPr>
            <a:xfrm>
              <a:off x="4050901" y="5481588"/>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Astrology / Universities / Colleges</a:t>
              </a:r>
              <a:endParaRPr/>
            </a:p>
          </p:txBody>
        </p:sp>
        <p:sp>
          <p:nvSpPr>
            <p:cNvPr id="318" name="Google Shape;318;p10"/>
            <p:cNvSpPr/>
            <p:nvPr/>
          </p:nvSpPr>
          <p:spPr>
            <a:xfrm>
              <a:off x="2552259" y="107891"/>
              <a:ext cx="6417780" cy="6417780"/>
            </a:xfrm>
            <a:custGeom>
              <a:rect b="b" l="l" r="r" t="t"/>
              <a:pathLst>
                <a:path extrusionOk="0" h="120000" w="120000">
                  <a:moveTo>
                    <a:pt x="27013" y="106735"/>
                  </a:moveTo>
                  <a:lnTo>
                    <a:pt x="27013" y="106735"/>
                  </a:lnTo>
                  <a:cubicBezTo>
                    <a:pt x="22631" y="103642"/>
                    <a:pt x="18706" y="99949"/>
                    <a:pt x="15353" y="95763"/>
                  </a:cubicBezTo>
                  <a:lnTo>
                    <a:pt x="13072" y="97373"/>
                  </a:lnTo>
                  <a:lnTo>
                    <a:pt x="14979" y="91777"/>
                  </a:lnTo>
                  <a:lnTo>
                    <a:pt x="21068" y="91729"/>
                  </a:lnTo>
                  <a:lnTo>
                    <a:pt x="18787" y="93339"/>
                  </a:lnTo>
                  <a:cubicBezTo>
                    <a:pt x="21860" y="97136"/>
                    <a:pt x="25442" y="100491"/>
                    <a:pt x="29433" y="103308"/>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0"/>
            <p:cNvSpPr/>
            <p:nvPr/>
          </p:nvSpPr>
          <p:spPr>
            <a:xfrm>
              <a:off x="2445801" y="3876488"/>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0"/>
            <p:cNvSpPr txBox="1"/>
            <p:nvPr/>
          </p:nvSpPr>
          <p:spPr>
            <a:xfrm>
              <a:off x="2445801" y="3876488"/>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Recruitment / MIS / Placements / Admissions</a:t>
              </a:r>
              <a:endParaRPr/>
            </a:p>
          </p:txBody>
        </p:sp>
        <p:sp>
          <p:nvSpPr>
            <p:cNvPr id="321" name="Google Shape;321;p10"/>
            <p:cNvSpPr/>
            <p:nvPr/>
          </p:nvSpPr>
          <p:spPr>
            <a:xfrm>
              <a:off x="2552259" y="107891"/>
              <a:ext cx="6417780" cy="6417780"/>
            </a:xfrm>
            <a:custGeom>
              <a:rect b="b" l="l" r="r" t="t"/>
              <a:pathLst>
                <a:path extrusionOk="0" h="120000" w="120000">
                  <a:moveTo>
                    <a:pt x="3824" y="70795"/>
                  </a:moveTo>
                  <a:cubicBezTo>
                    <a:pt x="2674" y="64810"/>
                    <a:pt x="2487" y="58679"/>
                    <a:pt x="3272" y="52634"/>
                  </a:cubicBezTo>
                  <a:lnTo>
                    <a:pt x="530" y="52107"/>
                  </a:lnTo>
                  <a:lnTo>
                    <a:pt x="5884" y="49600"/>
                  </a:lnTo>
                  <a:lnTo>
                    <a:pt x="10142" y="53954"/>
                  </a:lnTo>
                  <a:lnTo>
                    <a:pt x="7400" y="53428"/>
                  </a:lnTo>
                  <a:lnTo>
                    <a:pt x="7400" y="53428"/>
                  </a:lnTo>
                  <a:cubicBezTo>
                    <a:pt x="6711" y="58947"/>
                    <a:pt x="6894" y="64541"/>
                    <a:pt x="7944" y="70004"/>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
            <p:cNvSpPr/>
            <p:nvPr/>
          </p:nvSpPr>
          <p:spPr>
            <a:xfrm>
              <a:off x="2445801" y="1606533"/>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
            <p:cNvSpPr txBox="1"/>
            <p:nvPr/>
          </p:nvSpPr>
          <p:spPr>
            <a:xfrm>
              <a:off x="2445801" y="1606533"/>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Restaurant / Hotels / Customer Care</a:t>
              </a:r>
              <a:endParaRPr/>
            </a:p>
          </p:txBody>
        </p:sp>
        <p:sp>
          <p:nvSpPr>
            <p:cNvPr id="324" name="Google Shape;324;p10"/>
            <p:cNvSpPr/>
            <p:nvPr/>
          </p:nvSpPr>
          <p:spPr>
            <a:xfrm>
              <a:off x="2552259" y="107891"/>
              <a:ext cx="6417780" cy="6417780"/>
            </a:xfrm>
            <a:custGeom>
              <a:rect b="b" l="l" r="r" t="t"/>
              <a:pathLst>
                <a:path extrusionOk="0" h="120000" w="120000">
                  <a:moveTo>
                    <a:pt x="13265" y="27013"/>
                  </a:moveTo>
                  <a:lnTo>
                    <a:pt x="13265" y="27013"/>
                  </a:lnTo>
                  <a:cubicBezTo>
                    <a:pt x="16358" y="22631"/>
                    <a:pt x="20051" y="18706"/>
                    <a:pt x="24237" y="15353"/>
                  </a:cubicBezTo>
                  <a:lnTo>
                    <a:pt x="22627" y="13072"/>
                  </a:lnTo>
                  <a:lnTo>
                    <a:pt x="28223" y="14979"/>
                  </a:lnTo>
                  <a:lnTo>
                    <a:pt x="28271" y="21068"/>
                  </a:lnTo>
                  <a:lnTo>
                    <a:pt x="26661" y="18787"/>
                  </a:lnTo>
                  <a:lnTo>
                    <a:pt x="26661" y="18787"/>
                  </a:lnTo>
                  <a:cubicBezTo>
                    <a:pt x="22864" y="21860"/>
                    <a:pt x="19509" y="25442"/>
                    <a:pt x="16692" y="29433"/>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p:nvPr/>
          </p:nvSpPr>
          <p:spPr>
            <a:xfrm>
              <a:off x="4050901" y="1433"/>
              <a:ext cx="1150542" cy="115054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
            <p:cNvSpPr txBox="1"/>
            <p:nvPr/>
          </p:nvSpPr>
          <p:spPr>
            <a:xfrm>
              <a:off x="4050901" y="1433"/>
              <a:ext cx="1150542" cy="115054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i="1" lang="en-GB" sz="1600">
                  <a:solidFill>
                    <a:schemeClr val="dk1"/>
                  </a:solidFill>
                  <a:latin typeface="Arial"/>
                  <a:ea typeface="Arial"/>
                  <a:cs typeface="Arial"/>
                  <a:sym typeface="Arial"/>
                </a:rPr>
                <a:t>E com / Mobile Apps / Website</a:t>
              </a:r>
              <a:endParaRPr/>
            </a:p>
          </p:txBody>
        </p:sp>
        <p:sp>
          <p:nvSpPr>
            <p:cNvPr id="327" name="Google Shape;327;p10"/>
            <p:cNvSpPr/>
            <p:nvPr/>
          </p:nvSpPr>
          <p:spPr>
            <a:xfrm>
              <a:off x="2136836" y="175855"/>
              <a:ext cx="7406760" cy="6417780"/>
            </a:xfrm>
            <a:custGeom>
              <a:rect b="b" l="l" r="r" t="t"/>
              <a:pathLst>
                <a:path extrusionOk="0" h="120000" w="120000">
                  <a:moveTo>
                    <a:pt x="50603" y="3563"/>
                  </a:moveTo>
                  <a:cubicBezTo>
                    <a:pt x="55823" y="2705"/>
                    <a:pt x="61137" y="2566"/>
                    <a:pt x="66396" y="3150"/>
                  </a:cubicBezTo>
                  <a:lnTo>
                    <a:pt x="66852" y="413"/>
                  </a:lnTo>
                  <a:lnTo>
                    <a:pt x="69054" y="5625"/>
                  </a:lnTo>
                  <a:lnTo>
                    <a:pt x="65251" y="10025"/>
                  </a:lnTo>
                  <a:lnTo>
                    <a:pt x="65707" y="7289"/>
                  </a:lnTo>
                  <a:lnTo>
                    <a:pt x="65707" y="7289"/>
                  </a:lnTo>
                  <a:cubicBezTo>
                    <a:pt x="60905" y="6787"/>
                    <a:pt x="56055" y="6921"/>
                    <a:pt x="51289" y="7687"/>
                  </a:cubicBezTo>
                  <a:close/>
                </a:path>
              </a:pathLst>
            </a:custGeom>
            <a:solidFill>
              <a:schemeClr val="lt1"/>
            </a:solidFill>
            <a:ln cap="flat" cmpd="sng" w="1905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0"/>
          <p:cNvSpPr txBox="1"/>
          <p:nvPr/>
        </p:nvSpPr>
        <p:spPr>
          <a:xfrm>
            <a:off x="9902994" y="1026463"/>
            <a:ext cx="2179109" cy="5570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900" u="sng">
                <a:solidFill>
                  <a:schemeClr val="dk1"/>
                </a:solidFill>
                <a:latin typeface="Twentieth Century"/>
                <a:ea typeface="Twentieth Century"/>
                <a:cs typeface="Twentieth Century"/>
                <a:sym typeface="Twentieth Century"/>
              </a:rPr>
              <a:t>The Competition Assassinators</a:t>
            </a:r>
            <a:endParaRPr/>
          </a:p>
          <a:p>
            <a:pPr indent="0" lvl="0" marL="0" marR="0" rtl="0" algn="ctr">
              <a:spcBef>
                <a:spcPts val="0"/>
              </a:spcBef>
              <a:spcAft>
                <a:spcPts val="0"/>
              </a:spcAft>
              <a:buNone/>
            </a:pPr>
            <a:r>
              <a:t/>
            </a:r>
            <a:endParaRPr i="1" sz="1400" u="sng">
              <a:solidFill>
                <a:schemeClr val="dk1"/>
              </a:solidFill>
              <a:latin typeface="Trebuchet MS"/>
              <a:ea typeface="Trebuchet MS"/>
              <a:cs typeface="Trebuchet MS"/>
              <a:sym typeface="Trebuchet MS"/>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275+ Live Ref. Centres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11 Yrs. X Asterisks Dev.</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9 Countries,91+ Cities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Live Demo / PoC </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Lower than the Lowest Professional Bidder</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All possible Techno-commercial models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No Blame Game : Your CTI-CRM-VoIP “SPOC”</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100% Gov. Compliance</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72 HR Refund Policy</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10% Ref. discount/s</a:t>
            </a:r>
            <a:endParaRPr/>
          </a:p>
          <a:p>
            <a:pPr indent="-285750" lvl="0" marL="285750" marR="0" rtl="0" algn="l">
              <a:spcBef>
                <a:spcPts val="0"/>
              </a:spcBef>
              <a:spcAft>
                <a:spcPts val="0"/>
              </a:spcAft>
              <a:buClr>
                <a:schemeClr val="dk1"/>
              </a:buClr>
              <a:buSzPts val="1500"/>
              <a:buFont typeface="Noto Sans Symbols"/>
              <a:buChar char="✔"/>
            </a:pPr>
            <a:r>
              <a:rPr i="1" lang="en-GB" sz="1500">
                <a:solidFill>
                  <a:schemeClr val="dk1"/>
                </a:solidFill>
                <a:latin typeface="Twentieth Century"/>
                <a:ea typeface="Twentieth Century"/>
                <a:cs typeface="Twentieth Century"/>
                <a:sym typeface="Twentieth Century"/>
              </a:rPr>
              <a:t>24X6 Support NoC</a:t>
            </a:r>
            <a:endParaRPr/>
          </a:p>
          <a:p>
            <a:pPr indent="-190500" lvl="0" marL="285750" marR="0" rtl="0" algn="l">
              <a:spcBef>
                <a:spcPts val="0"/>
              </a:spcBef>
              <a:spcAft>
                <a:spcPts val="0"/>
              </a:spcAft>
              <a:buClr>
                <a:schemeClr val="dk1"/>
              </a:buClr>
              <a:buSzPts val="1500"/>
              <a:buFont typeface="Arial"/>
              <a:buNone/>
            </a:pPr>
            <a:r>
              <a:t/>
            </a:r>
            <a:endParaRPr b="1" i="1" sz="1500">
              <a:solidFill>
                <a:schemeClr val="dk1"/>
              </a:solidFill>
              <a:latin typeface="Trebuchet MS"/>
              <a:ea typeface="Trebuchet MS"/>
              <a:cs typeface="Trebuchet MS"/>
              <a:sym typeface="Trebuchet MS"/>
            </a:endParaRPr>
          </a:p>
          <a:p>
            <a:pPr indent="-127000" lvl="0" marL="228600" marR="0" rtl="0" algn="l">
              <a:spcBef>
                <a:spcPts val="0"/>
              </a:spcBef>
              <a:spcAft>
                <a:spcPts val="0"/>
              </a:spcAft>
              <a:buClr>
                <a:schemeClr val="dk1"/>
              </a:buClr>
              <a:buSzPts val="1600"/>
              <a:buFont typeface="Arial"/>
              <a:buNone/>
            </a:pPr>
            <a:r>
              <a:t/>
            </a:r>
            <a:endParaRPr b="1" i="1" sz="16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29" name="Google Shape;329;p10"/>
          <p:cNvGrpSpPr/>
          <p:nvPr/>
        </p:nvGrpSpPr>
        <p:grpSpPr>
          <a:xfrm>
            <a:off x="310333" y="3572346"/>
            <a:ext cx="2276106" cy="2115624"/>
            <a:chOff x="535700" y="3214906"/>
            <a:chExt cx="2044856" cy="2044856"/>
          </a:xfrm>
        </p:grpSpPr>
        <p:pic>
          <p:nvPicPr>
            <p:cNvPr id="330" name="Google Shape;330;p10"/>
            <p:cNvPicPr preferRelativeResize="0"/>
            <p:nvPr/>
          </p:nvPicPr>
          <p:blipFill rotWithShape="1">
            <a:blip r:embed="rId4">
              <a:alphaModFix/>
            </a:blip>
            <a:srcRect b="0" l="0" r="0" t="0"/>
            <a:stretch/>
          </p:blipFill>
          <p:spPr>
            <a:xfrm>
              <a:off x="535700" y="3214906"/>
              <a:ext cx="2044856" cy="2044856"/>
            </a:xfrm>
            <a:prstGeom prst="rect">
              <a:avLst/>
            </a:prstGeom>
            <a:noFill/>
            <a:ln>
              <a:noFill/>
            </a:ln>
          </p:spPr>
        </p:pic>
        <p:pic>
          <p:nvPicPr>
            <p:cNvPr id="331" name="Google Shape;331;p10"/>
            <p:cNvPicPr preferRelativeResize="0"/>
            <p:nvPr/>
          </p:nvPicPr>
          <p:blipFill rotWithShape="1">
            <a:blip r:embed="rId5">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332" name="Google Shape;332;p10"/>
          <p:cNvPicPr preferRelativeResize="0"/>
          <p:nvPr/>
        </p:nvPicPr>
        <p:blipFill rotWithShape="1">
          <a:blip r:embed="rId6">
            <a:alphaModFix/>
          </a:blip>
          <a:srcRect b="0" l="0" r="0" t="0"/>
          <a:stretch/>
        </p:blipFill>
        <p:spPr>
          <a:xfrm>
            <a:off x="11400568" y="6120926"/>
            <a:ext cx="386263" cy="386263"/>
          </a:xfrm>
          <a:prstGeom prst="rect">
            <a:avLst/>
          </a:prstGeom>
          <a:noFill/>
          <a:ln>
            <a:noFill/>
          </a:ln>
        </p:spPr>
      </p:pic>
      <p:sp>
        <p:nvSpPr>
          <p:cNvPr id="333" name="Google Shape;333;p10"/>
          <p:cNvSpPr txBox="1"/>
          <p:nvPr/>
        </p:nvSpPr>
        <p:spPr>
          <a:xfrm>
            <a:off x="139192" y="636929"/>
            <a:ext cx="1806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700" u="sng">
                <a:solidFill>
                  <a:schemeClr val="lt1"/>
                </a:solidFill>
                <a:latin typeface="Twentieth Century"/>
                <a:ea typeface="Twentieth Century"/>
                <a:cs typeface="Twentieth Century"/>
                <a:sym typeface="Twentieth Century"/>
              </a:rPr>
              <a:t>avyuktaindia</a:t>
            </a:r>
            <a:r>
              <a:rPr i="1" lang="en-GB" sz="1800" u="sng">
                <a:solidFill>
                  <a:schemeClr val="lt1"/>
                </a:solidFill>
                <a:latin typeface="Twentieth Century"/>
                <a:ea typeface="Twentieth Century"/>
                <a:cs typeface="Twentieth Century"/>
                <a:sym typeface="Twentieth Century"/>
              </a:rPr>
              <a:t> </a:t>
            </a:r>
            <a:endParaRPr/>
          </a:p>
        </p:txBody>
      </p:sp>
      <p:pic>
        <p:nvPicPr>
          <p:cNvPr id="334" name="Google Shape;334;p10"/>
          <p:cNvPicPr preferRelativeResize="0"/>
          <p:nvPr/>
        </p:nvPicPr>
        <p:blipFill rotWithShape="1">
          <a:blip r:embed="rId7">
            <a:alphaModFix/>
          </a:blip>
          <a:srcRect b="0" l="0" r="0" t="0"/>
          <a:stretch/>
        </p:blipFill>
        <p:spPr>
          <a:xfrm>
            <a:off x="474661" y="935851"/>
            <a:ext cx="582044" cy="256099"/>
          </a:xfrm>
          <a:prstGeom prst="rect">
            <a:avLst/>
          </a:prstGeom>
          <a:noFill/>
          <a:ln>
            <a:noFill/>
          </a:ln>
        </p:spPr>
      </p:pic>
      <p:sp>
        <p:nvSpPr>
          <p:cNvPr id="335" name="Google Shape;335;p10"/>
          <p:cNvSpPr txBox="1"/>
          <p:nvPr/>
        </p:nvSpPr>
        <p:spPr>
          <a:xfrm>
            <a:off x="145054" y="199460"/>
            <a:ext cx="42668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500">
                <a:solidFill>
                  <a:schemeClr val="dk1"/>
                </a:solidFill>
                <a:latin typeface="Trebuchet MS"/>
                <a:ea typeface="Trebuchet MS"/>
                <a:cs typeface="Trebuchet MS"/>
                <a:sym typeface="Trebuchet MS"/>
              </a:rPr>
              <a:t>24 X 7 X 365 </a:t>
            </a:r>
            <a:r>
              <a:rPr i="1" lang="en-GB" sz="1600">
                <a:solidFill>
                  <a:schemeClr val="dk1"/>
                </a:solidFill>
                <a:latin typeface="Twentieth Century"/>
                <a:ea typeface="Twentieth Century"/>
                <a:cs typeface="Twentieth Century"/>
                <a:sym typeface="Twentieth Century"/>
              </a:rPr>
              <a:t>“Decade” of 1900+ Satisfied BPO’s</a:t>
            </a:r>
            <a:endParaRPr/>
          </a:p>
        </p:txBody>
      </p:sp>
      <p:pic>
        <p:nvPicPr>
          <p:cNvPr id="336" name="Google Shape;336;p10"/>
          <p:cNvPicPr preferRelativeResize="0"/>
          <p:nvPr/>
        </p:nvPicPr>
        <p:blipFill rotWithShape="1">
          <a:blip r:embed="rId8">
            <a:alphaModFix/>
          </a:blip>
          <a:srcRect b="0" l="0" r="0" t="0"/>
          <a:stretch/>
        </p:blipFill>
        <p:spPr>
          <a:xfrm>
            <a:off x="10412082" y="207380"/>
            <a:ext cx="1518249" cy="7284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340"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b="0" l="0" r="0" t="0"/>
          <a:stretch/>
        </p:blipFill>
        <p:spPr>
          <a:xfrm>
            <a:off x="3612595" y="5180131"/>
            <a:ext cx="1799112" cy="1121447"/>
          </a:xfrm>
          <a:prstGeom prst="rect">
            <a:avLst/>
          </a:prstGeom>
          <a:noFill/>
          <a:ln>
            <a:noFill/>
          </a:ln>
        </p:spPr>
      </p:pic>
      <p:pic>
        <p:nvPicPr>
          <p:cNvPr id="342" name="Google Shape;342;p11"/>
          <p:cNvPicPr preferRelativeResize="0"/>
          <p:nvPr/>
        </p:nvPicPr>
        <p:blipFill rotWithShape="1">
          <a:blip r:embed="rId4">
            <a:alphaModFix/>
          </a:blip>
          <a:srcRect b="0" l="0" r="0" t="0"/>
          <a:stretch/>
        </p:blipFill>
        <p:spPr>
          <a:xfrm>
            <a:off x="10370642" y="4940679"/>
            <a:ext cx="1137345" cy="1171603"/>
          </a:xfrm>
          <a:prstGeom prst="rect">
            <a:avLst/>
          </a:prstGeom>
          <a:noFill/>
          <a:ln>
            <a:noFill/>
          </a:ln>
        </p:spPr>
      </p:pic>
      <p:pic>
        <p:nvPicPr>
          <p:cNvPr id="343" name="Google Shape;343;p11"/>
          <p:cNvPicPr preferRelativeResize="0"/>
          <p:nvPr/>
        </p:nvPicPr>
        <p:blipFill rotWithShape="1">
          <a:blip r:embed="rId5">
            <a:alphaModFix/>
          </a:blip>
          <a:srcRect b="0" l="0" r="0" t="0"/>
          <a:stretch/>
        </p:blipFill>
        <p:spPr>
          <a:xfrm>
            <a:off x="8115440" y="1343370"/>
            <a:ext cx="1651412" cy="1651412"/>
          </a:xfrm>
          <a:prstGeom prst="rect">
            <a:avLst/>
          </a:prstGeom>
          <a:noFill/>
          <a:ln>
            <a:noFill/>
          </a:ln>
        </p:spPr>
      </p:pic>
      <p:pic>
        <p:nvPicPr>
          <p:cNvPr id="344" name="Google Shape;344;p11"/>
          <p:cNvPicPr preferRelativeResize="0"/>
          <p:nvPr/>
        </p:nvPicPr>
        <p:blipFill rotWithShape="1">
          <a:blip r:embed="rId6">
            <a:alphaModFix/>
          </a:blip>
          <a:srcRect b="0" l="0" r="0" t="0"/>
          <a:stretch/>
        </p:blipFill>
        <p:spPr>
          <a:xfrm>
            <a:off x="3171172" y="3531271"/>
            <a:ext cx="1676697" cy="802466"/>
          </a:xfrm>
          <a:prstGeom prst="rect">
            <a:avLst/>
          </a:prstGeom>
          <a:noFill/>
          <a:ln>
            <a:noFill/>
          </a:ln>
        </p:spPr>
      </p:pic>
      <p:pic>
        <p:nvPicPr>
          <p:cNvPr id="345" name="Google Shape;345;p11"/>
          <p:cNvPicPr preferRelativeResize="0"/>
          <p:nvPr/>
        </p:nvPicPr>
        <p:blipFill rotWithShape="1">
          <a:blip r:embed="rId7">
            <a:alphaModFix/>
          </a:blip>
          <a:srcRect b="0" l="0" r="0" t="0"/>
          <a:stretch/>
        </p:blipFill>
        <p:spPr>
          <a:xfrm>
            <a:off x="368115" y="3210369"/>
            <a:ext cx="2043872" cy="1585211"/>
          </a:xfrm>
          <a:prstGeom prst="rect">
            <a:avLst/>
          </a:prstGeom>
          <a:noFill/>
          <a:ln>
            <a:noFill/>
          </a:ln>
        </p:spPr>
      </p:pic>
      <p:pic>
        <p:nvPicPr>
          <p:cNvPr id="346" name="Google Shape;346;p11"/>
          <p:cNvPicPr preferRelativeResize="0"/>
          <p:nvPr/>
        </p:nvPicPr>
        <p:blipFill rotWithShape="1">
          <a:blip r:embed="rId8">
            <a:alphaModFix/>
          </a:blip>
          <a:srcRect b="0" l="0" r="0" t="0"/>
          <a:stretch/>
        </p:blipFill>
        <p:spPr>
          <a:xfrm>
            <a:off x="6100621" y="3212580"/>
            <a:ext cx="1272878" cy="1522150"/>
          </a:xfrm>
          <a:prstGeom prst="rect">
            <a:avLst/>
          </a:prstGeom>
          <a:noFill/>
          <a:ln>
            <a:noFill/>
          </a:ln>
        </p:spPr>
      </p:pic>
      <p:pic>
        <p:nvPicPr>
          <p:cNvPr id="347" name="Google Shape;347;p11"/>
          <p:cNvPicPr preferRelativeResize="0"/>
          <p:nvPr/>
        </p:nvPicPr>
        <p:blipFill rotWithShape="1">
          <a:blip r:embed="rId9">
            <a:alphaModFix/>
          </a:blip>
          <a:srcRect b="0" l="0" r="0" t="0"/>
          <a:stretch/>
        </p:blipFill>
        <p:spPr>
          <a:xfrm>
            <a:off x="684013" y="1741098"/>
            <a:ext cx="1685004" cy="1093506"/>
          </a:xfrm>
          <a:prstGeom prst="rect">
            <a:avLst/>
          </a:prstGeom>
          <a:noFill/>
          <a:ln>
            <a:noFill/>
          </a:ln>
        </p:spPr>
      </p:pic>
      <p:pic>
        <p:nvPicPr>
          <p:cNvPr id="348" name="Google Shape;348;p11"/>
          <p:cNvPicPr preferRelativeResize="0"/>
          <p:nvPr/>
        </p:nvPicPr>
        <p:blipFill rotWithShape="1">
          <a:blip r:embed="rId10">
            <a:alphaModFix/>
          </a:blip>
          <a:srcRect b="0" l="0" r="0" t="0"/>
          <a:stretch/>
        </p:blipFill>
        <p:spPr>
          <a:xfrm>
            <a:off x="684013" y="5171346"/>
            <a:ext cx="1038599" cy="1038599"/>
          </a:xfrm>
          <a:prstGeom prst="rect">
            <a:avLst/>
          </a:prstGeom>
          <a:noFill/>
          <a:ln>
            <a:noFill/>
          </a:ln>
        </p:spPr>
      </p:pic>
      <p:pic>
        <p:nvPicPr>
          <p:cNvPr id="349" name="Google Shape;349;p11"/>
          <p:cNvPicPr preferRelativeResize="0"/>
          <p:nvPr/>
        </p:nvPicPr>
        <p:blipFill rotWithShape="1">
          <a:blip r:embed="rId11">
            <a:alphaModFix/>
          </a:blip>
          <a:srcRect b="0" l="0" r="0" t="0"/>
          <a:stretch/>
        </p:blipFill>
        <p:spPr>
          <a:xfrm>
            <a:off x="7936883" y="4742001"/>
            <a:ext cx="2095283" cy="1771412"/>
          </a:xfrm>
          <a:prstGeom prst="rect">
            <a:avLst/>
          </a:prstGeom>
          <a:noFill/>
          <a:ln>
            <a:noFill/>
          </a:ln>
        </p:spPr>
      </p:pic>
      <p:pic>
        <p:nvPicPr>
          <p:cNvPr id="350" name="Google Shape;350;p11"/>
          <p:cNvPicPr preferRelativeResize="0"/>
          <p:nvPr/>
        </p:nvPicPr>
        <p:blipFill rotWithShape="1">
          <a:blip r:embed="rId12">
            <a:alphaModFix/>
          </a:blip>
          <a:srcRect b="0" l="0" r="0" t="0"/>
          <a:stretch/>
        </p:blipFill>
        <p:spPr>
          <a:xfrm>
            <a:off x="3333827" y="1570489"/>
            <a:ext cx="1351389" cy="1434724"/>
          </a:xfrm>
          <a:prstGeom prst="rect">
            <a:avLst/>
          </a:prstGeom>
          <a:noFill/>
          <a:ln>
            <a:noFill/>
          </a:ln>
        </p:spPr>
      </p:pic>
      <p:pic>
        <p:nvPicPr>
          <p:cNvPr id="351" name="Google Shape;351;p11"/>
          <p:cNvPicPr preferRelativeResize="0"/>
          <p:nvPr/>
        </p:nvPicPr>
        <p:blipFill rotWithShape="1">
          <a:blip r:embed="rId13">
            <a:alphaModFix/>
          </a:blip>
          <a:srcRect b="0" l="0" r="0" t="0"/>
          <a:stretch/>
        </p:blipFill>
        <p:spPr>
          <a:xfrm>
            <a:off x="10004912" y="3360661"/>
            <a:ext cx="1853899" cy="1143687"/>
          </a:xfrm>
          <a:prstGeom prst="rect">
            <a:avLst/>
          </a:prstGeom>
          <a:noFill/>
          <a:ln>
            <a:noFill/>
          </a:ln>
        </p:spPr>
      </p:pic>
      <p:pic>
        <p:nvPicPr>
          <p:cNvPr id="352" name="Google Shape;352;p11"/>
          <p:cNvPicPr preferRelativeResize="0"/>
          <p:nvPr/>
        </p:nvPicPr>
        <p:blipFill rotWithShape="1">
          <a:blip r:embed="rId14">
            <a:alphaModFix/>
          </a:blip>
          <a:srcRect b="0" l="0" r="0" t="0"/>
          <a:stretch/>
        </p:blipFill>
        <p:spPr>
          <a:xfrm>
            <a:off x="8217494" y="3274351"/>
            <a:ext cx="1372306" cy="1346834"/>
          </a:xfrm>
          <a:prstGeom prst="rect">
            <a:avLst/>
          </a:prstGeom>
          <a:noFill/>
          <a:ln>
            <a:noFill/>
          </a:ln>
        </p:spPr>
      </p:pic>
      <p:pic>
        <p:nvPicPr>
          <p:cNvPr id="353" name="Google Shape;353;p11"/>
          <p:cNvPicPr preferRelativeResize="0"/>
          <p:nvPr/>
        </p:nvPicPr>
        <p:blipFill rotWithShape="1">
          <a:blip r:embed="rId15">
            <a:alphaModFix/>
          </a:blip>
          <a:srcRect b="0" l="0" r="0" t="0"/>
          <a:stretch/>
        </p:blipFill>
        <p:spPr>
          <a:xfrm>
            <a:off x="6097904" y="5192749"/>
            <a:ext cx="1676697" cy="1017196"/>
          </a:xfrm>
          <a:prstGeom prst="rect">
            <a:avLst/>
          </a:prstGeom>
          <a:noFill/>
          <a:ln>
            <a:noFill/>
          </a:ln>
        </p:spPr>
      </p:pic>
      <p:pic>
        <p:nvPicPr>
          <p:cNvPr id="354" name="Google Shape;354;p11"/>
          <p:cNvPicPr preferRelativeResize="0"/>
          <p:nvPr/>
        </p:nvPicPr>
        <p:blipFill rotWithShape="1">
          <a:blip r:embed="rId16">
            <a:alphaModFix/>
          </a:blip>
          <a:srcRect b="0" l="0" r="0" t="0"/>
          <a:stretch/>
        </p:blipFill>
        <p:spPr>
          <a:xfrm>
            <a:off x="1885355" y="5038543"/>
            <a:ext cx="1053264" cy="1188082"/>
          </a:xfrm>
          <a:prstGeom prst="rect">
            <a:avLst/>
          </a:prstGeom>
          <a:noFill/>
          <a:ln>
            <a:noFill/>
          </a:ln>
        </p:spPr>
      </p:pic>
      <p:pic>
        <p:nvPicPr>
          <p:cNvPr id="355" name="Google Shape;355;p11"/>
          <p:cNvPicPr preferRelativeResize="0"/>
          <p:nvPr/>
        </p:nvPicPr>
        <p:blipFill rotWithShape="1">
          <a:blip r:embed="rId17">
            <a:alphaModFix/>
          </a:blip>
          <a:srcRect b="0" l="0" r="0" t="0"/>
          <a:stretch/>
        </p:blipFill>
        <p:spPr>
          <a:xfrm>
            <a:off x="10207399" y="1272918"/>
            <a:ext cx="1651412" cy="1651412"/>
          </a:xfrm>
          <a:prstGeom prst="rect">
            <a:avLst/>
          </a:prstGeom>
          <a:noFill/>
          <a:ln>
            <a:noFill/>
          </a:ln>
        </p:spPr>
      </p:pic>
      <p:pic>
        <p:nvPicPr>
          <p:cNvPr id="356" name="Google Shape;356;p11"/>
          <p:cNvPicPr preferRelativeResize="0"/>
          <p:nvPr/>
        </p:nvPicPr>
        <p:blipFill rotWithShape="1">
          <a:blip r:embed="rId18">
            <a:alphaModFix/>
          </a:blip>
          <a:srcRect b="0" l="0" r="0" t="0"/>
          <a:stretch/>
        </p:blipFill>
        <p:spPr>
          <a:xfrm>
            <a:off x="5614300" y="1441369"/>
            <a:ext cx="1940711" cy="1393235"/>
          </a:xfrm>
          <a:prstGeom prst="rect">
            <a:avLst/>
          </a:prstGeom>
          <a:noFill/>
          <a:ln>
            <a:noFill/>
          </a:ln>
        </p:spPr>
      </p:pic>
      <p:sp>
        <p:nvSpPr>
          <p:cNvPr id="357" name="Google Shape;357;p11"/>
          <p:cNvSpPr txBox="1"/>
          <p:nvPr/>
        </p:nvSpPr>
        <p:spPr>
          <a:xfrm>
            <a:off x="2510287" y="235215"/>
            <a:ext cx="5986731"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3200" u="sng">
                <a:solidFill>
                  <a:srgbClr val="2F5496"/>
                </a:solidFill>
                <a:latin typeface="Trebuchet MS"/>
                <a:ea typeface="Trebuchet MS"/>
                <a:cs typeface="Trebuchet MS"/>
                <a:sym typeface="Trebuchet MS"/>
              </a:rPr>
              <a:t>Trust over 11+ years</a:t>
            </a:r>
            <a:endParaRPr/>
          </a:p>
          <a:p>
            <a:pPr indent="0" lvl="0" marL="0" marR="0" rtl="0" algn="ctr">
              <a:spcBef>
                <a:spcPts val="0"/>
              </a:spcBef>
              <a:spcAft>
                <a:spcPts val="0"/>
              </a:spcAft>
              <a:buNone/>
            </a:pPr>
            <a:r>
              <a:rPr i="1" lang="en-GB" sz="2400" u="sng">
                <a:solidFill>
                  <a:srgbClr val="2F5496"/>
                </a:solidFill>
                <a:latin typeface="Trebuchet MS"/>
                <a:ea typeface="Trebuchet MS"/>
                <a:cs typeface="Trebuchet MS"/>
                <a:sym typeface="Trebuchet MS"/>
              </a:rPr>
              <a:t>Some* Major Clients</a:t>
            </a:r>
            <a:endParaRPr/>
          </a:p>
        </p:txBody>
      </p:sp>
      <p:sp>
        <p:nvSpPr>
          <p:cNvPr id="358" name="Google Shape;358;p11"/>
          <p:cNvSpPr/>
          <p:nvPr/>
        </p:nvSpPr>
        <p:spPr>
          <a:xfrm>
            <a:off x="329375" y="1574711"/>
            <a:ext cx="1685004" cy="4938702"/>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11"/>
          <p:cNvSpPr/>
          <p:nvPr/>
        </p:nvSpPr>
        <p:spPr>
          <a:xfrm>
            <a:off x="10371753" y="1343370"/>
            <a:ext cx="1507212" cy="5185938"/>
          </a:xfrm>
          <a:prstGeom prst="righ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360" name="Google Shape;360;p11"/>
          <p:cNvPicPr preferRelativeResize="0"/>
          <p:nvPr/>
        </p:nvPicPr>
        <p:blipFill rotWithShape="1">
          <a:blip r:embed="rId19">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364" name="Shape 364"/>
        <p:cNvGrpSpPr/>
        <p:nvPr/>
      </p:nvGrpSpPr>
      <p:grpSpPr>
        <a:xfrm>
          <a:off x="0" y="0"/>
          <a:ext cx="0" cy="0"/>
          <a:chOff x="0" y="0"/>
          <a:chExt cx="0" cy="0"/>
        </a:xfrm>
      </p:grpSpPr>
      <p:sp>
        <p:nvSpPr>
          <p:cNvPr id="365" name="Google Shape;365;p12"/>
          <p:cNvSpPr txBox="1"/>
          <p:nvPr/>
        </p:nvSpPr>
        <p:spPr>
          <a:xfrm>
            <a:off x="3971833" y="204123"/>
            <a:ext cx="3882966"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700" u="sng">
                <a:solidFill>
                  <a:srgbClr val="2F5496"/>
                </a:solidFill>
                <a:latin typeface="Trebuchet MS"/>
                <a:ea typeface="Trebuchet MS"/>
                <a:cs typeface="Trebuchet MS"/>
                <a:sym typeface="Trebuchet MS"/>
              </a:rPr>
              <a:t>CTI Hardware Partners</a:t>
            </a:r>
            <a:endParaRPr/>
          </a:p>
        </p:txBody>
      </p:sp>
      <p:sp>
        <p:nvSpPr>
          <p:cNvPr id="366" name="Google Shape;366;p12"/>
          <p:cNvSpPr/>
          <p:nvPr/>
        </p:nvSpPr>
        <p:spPr>
          <a:xfrm>
            <a:off x="1665835" y="774794"/>
            <a:ext cx="1097075" cy="5930806"/>
          </a:xfrm>
          <a:prstGeom prst="lef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12"/>
          <p:cNvSpPr/>
          <p:nvPr/>
        </p:nvSpPr>
        <p:spPr>
          <a:xfrm>
            <a:off x="9076026" y="774794"/>
            <a:ext cx="1150519" cy="5930806"/>
          </a:xfrm>
          <a:prstGeom prst="rightBracket">
            <a:avLst>
              <a:gd fmla="val 8333"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368" name="Google Shape;368;p12"/>
          <p:cNvPicPr preferRelativeResize="0"/>
          <p:nvPr/>
        </p:nvPicPr>
        <p:blipFill rotWithShape="1">
          <a:blip r:embed="rId3">
            <a:alphaModFix/>
          </a:blip>
          <a:srcRect b="0" l="0" r="0" t="0"/>
          <a:stretch/>
        </p:blipFill>
        <p:spPr>
          <a:xfrm>
            <a:off x="1831476" y="1059831"/>
            <a:ext cx="2095559" cy="1181100"/>
          </a:xfrm>
          <a:prstGeom prst="rect">
            <a:avLst/>
          </a:prstGeom>
          <a:noFill/>
          <a:ln>
            <a:noFill/>
          </a:ln>
        </p:spPr>
      </p:pic>
      <p:pic>
        <p:nvPicPr>
          <p:cNvPr id="369" name="Google Shape;369;p12"/>
          <p:cNvPicPr preferRelativeResize="0"/>
          <p:nvPr/>
        </p:nvPicPr>
        <p:blipFill rotWithShape="1">
          <a:blip r:embed="rId4">
            <a:alphaModFix/>
          </a:blip>
          <a:srcRect b="0" l="0" r="0" t="0"/>
          <a:stretch/>
        </p:blipFill>
        <p:spPr>
          <a:xfrm>
            <a:off x="4243616" y="1191956"/>
            <a:ext cx="2667275" cy="916850"/>
          </a:xfrm>
          <a:prstGeom prst="rect">
            <a:avLst/>
          </a:prstGeom>
          <a:noFill/>
          <a:ln>
            <a:noFill/>
          </a:ln>
        </p:spPr>
      </p:pic>
      <p:pic>
        <p:nvPicPr>
          <p:cNvPr id="370" name="Google Shape;370;p12"/>
          <p:cNvPicPr preferRelativeResize="0"/>
          <p:nvPr/>
        </p:nvPicPr>
        <p:blipFill rotWithShape="1">
          <a:blip r:embed="rId5">
            <a:alphaModFix/>
          </a:blip>
          <a:srcRect b="0" l="0" r="0" t="0"/>
          <a:stretch/>
        </p:blipFill>
        <p:spPr>
          <a:xfrm>
            <a:off x="7570050" y="413500"/>
            <a:ext cx="2514671" cy="2363930"/>
          </a:xfrm>
          <a:prstGeom prst="rect">
            <a:avLst/>
          </a:prstGeom>
          <a:noFill/>
          <a:ln>
            <a:noFill/>
          </a:ln>
        </p:spPr>
      </p:pic>
      <p:pic>
        <p:nvPicPr>
          <p:cNvPr id="371" name="Google Shape;371;p12"/>
          <p:cNvPicPr preferRelativeResize="0"/>
          <p:nvPr/>
        </p:nvPicPr>
        <p:blipFill rotWithShape="1">
          <a:blip r:embed="rId6">
            <a:alphaModFix/>
          </a:blip>
          <a:srcRect b="0" l="0" r="0" t="0"/>
          <a:stretch/>
        </p:blipFill>
        <p:spPr>
          <a:xfrm>
            <a:off x="2196385" y="2859635"/>
            <a:ext cx="2095560" cy="916850"/>
          </a:xfrm>
          <a:prstGeom prst="rect">
            <a:avLst/>
          </a:prstGeom>
          <a:noFill/>
          <a:ln>
            <a:noFill/>
          </a:ln>
        </p:spPr>
      </p:pic>
      <p:pic>
        <p:nvPicPr>
          <p:cNvPr id="372" name="Google Shape;372;p12"/>
          <p:cNvPicPr preferRelativeResize="0"/>
          <p:nvPr/>
        </p:nvPicPr>
        <p:blipFill rotWithShape="1">
          <a:blip r:embed="rId7">
            <a:alphaModFix/>
          </a:blip>
          <a:srcRect b="0" l="0" r="0" t="0"/>
          <a:stretch/>
        </p:blipFill>
        <p:spPr>
          <a:xfrm>
            <a:off x="5058408" y="2628453"/>
            <a:ext cx="2502696" cy="1143000"/>
          </a:xfrm>
          <a:prstGeom prst="rect">
            <a:avLst/>
          </a:prstGeom>
          <a:noFill/>
          <a:ln>
            <a:noFill/>
          </a:ln>
        </p:spPr>
      </p:pic>
      <p:pic>
        <p:nvPicPr>
          <p:cNvPr id="373" name="Google Shape;373;p12"/>
          <p:cNvPicPr preferRelativeResize="0"/>
          <p:nvPr/>
        </p:nvPicPr>
        <p:blipFill rotWithShape="1">
          <a:blip r:embed="rId8">
            <a:alphaModFix/>
          </a:blip>
          <a:srcRect b="0" l="0" r="0" t="0"/>
          <a:stretch/>
        </p:blipFill>
        <p:spPr>
          <a:xfrm>
            <a:off x="8243633" y="2511772"/>
            <a:ext cx="1722367" cy="1193880"/>
          </a:xfrm>
          <a:prstGeom prst="rect">
            <a:avLst/>
          </a:prstGeom>
          <a:noFill/>
          <a:ln>
            <a:noFill/>
          </a:ln>
        </p:spPr>
      </p:pic>
      <p:pic>
        <p:nvPicPr>
          <p:cNvPr id="374" name="Google Shape;374;p12"/>
          <p:cNvPicPr preferRelativeResize="0"/>
          <p:nvPr/>
        </p:nvPicPr>
        <p:blipFill rotWithShape="1">
          <a:blip r:embed="rId9">
            <a:alphaModFix/>
          </a:blip>
          <a:srcRect b="0" l="0" r="0" t="0"/>
          <a:stretch/>
        </p:blipFill>
        <p:spPr>
          <a:xfrm>
            <a:off x="2152634" y="3121564"/>
            <a:ext cx="2804588" cy="3147869"/>
          </a:xfrm>
          <a:prstGeom prst="rect">
            <a:avLst/>
          </a:prstGeom>
          <a:noFill/>
          <a:ln>
            <a:noFill/>
          </a:ln>
        </p:spPr>
      </p:pic>
      <p:pic>
        <p:nvPicPr>
          <p:cNvPr id="375" name="Google Shape;375;p12"/>
          <p:cNvPicPr preferRelativeResize="0"/>
          <p:nvPr/>
        </p:nvPicPr>
        <p:blipFill rotWithShape="1">
          <a:blip r:embed="rId10">
            <a:alphaModFix/>
          </a:blip>
          <a:srcRect b="0" l="0" r="0" t="0"/>
          <a:stretch/>
        </p:blipFill>
        <p:spPr>
          <a:xfrm>
            <a:off x="6048801" y="3904179"/>
            <a:ext cx="4491890" cy="1516837"/>
          </a:xfrm>
          <a:prstGeom prst="rect">
            <a:avLst/>
          </a:prstGeom>
          <a:noFill/>
          <a:ln>
            <a:noFill/>
          </a:ln>
        </p:spPr>
      </p:pic>
      <p:pic>
        <p:nvPicPr>
          <p:cNvPr id="376" name="Google Shape;376;p12"/>
          <p:cNvPicPr preferRelativeResize="0"/>
          <p:nvPr/>
        </p:nvPicPr>
        <p:blipFill rotWithShape="1">
          <a:blip r:embed="rId11">
            <a:alphaModFix/>
          </a:blip>
          <a:srcRect b="0" l="0" r="0" t="0"/>
          <a:stretch/>
        </p:blipFill>
        <p:spPr>
          <a:xfrm>
            <a:off x="2139879" y="5595267"/>
            <a:ext cx="2937672" cy="807106"/>
          </a:xfrm>
          <a:prstGeom prst="rect">
            <a:avLst/>
          </a:prstGeom>
          <a:noFill/>
          <a:ln>
            <a:noFill/>
          </a:ln>
        </p:spPr>
      </p:pic>
      <p:pic>
        <p:nvPicPr>
          <p:cNvPr id="377" name="Google Shape;377;p12"/>
          <p:cNvPicPr preferRelativeResize="0"/>
          <p:nvPr/>
        </p:nvPicPr>
        <p:blipFill rotWithShape="1">
          <a:blip r:embed="rId12">
            <a:alphaModFix/>
          </a:blip>
          <a:srcRect b="0" l="0" r="0" t="0"/>
          <a:stretch/>
        </p:blipFill>
        <p:spPr>
          <a:xfrm>
            <a:off x="5730787" y="5343308"/>
            <a:ext cx="1153733" cy="1311023"/>
          </a:xfrm>
          <a:prstGeom prst="rect">
            <a:avLst/>
          </a:prstGeom>
          <a:noFill/>
          <a:ln>
            <a:noFill/>
          </a:ln>
        </p:spPr>
      </p:pic>
      <p:pic>
        <p:nvPicPr>
          <p:cNvPr id="378" name="Google Shape;378;p12"/>
          <p:cNvPicPr preferRelativeResize="0"/>
          <p:nvPr/>
        </p:nvPicPr>
        <p:blipFill rotWithShape="1">
          <a:blip r:embed="rId13">
            <a:alphaModFix/>
          </a:blip>
          <a:srcRect b="0" l="0" r="0" t="0"/>
          <a:stretch/>
        </p:blipFill>
        <p:spPr>
          <a:xfrm>
            <a:off x="7913445" y="5426459"/>
            <a:ext cx="2052555" cy="1015715"/>
          </a:xfrm>
          <a:prstGeom prst="rect">
            <a:avLst/>
          </a:prstGeom>
          <a:noFill/>
          <a:ln>
            <a:noFill/>
          </a:ln>
        </p:spPr>
      </p:pic>
      <p:pic>
        <p:nvPicPr>
          <p:cNvPr id="379" name="Google Shape;379;p12"/>
          <p:cNvPicPr preferRelativeResize="0"/>
          <p:nvPr/>
        </p:nvPicPr>
        <p:blipFill rotWithShape="1">
          <a:blip r:embed="rId14">
            <a:alphaModFix/>
          </a:blip>
          <a:srcRect b="0" l="0" r="0" t="0"/>
          <a:stretch/>
        </p:blipFill>
        <p:spPr>
          <a:xfrm>
            <a:off x="10597768" y="3976309"/>
            <a:ext cx="1506382" cy="1112592"/>
          </a:xfrm>
          <a:prstGeom prst="rect">
            <a:avLst/>
          </a:prstGeom>
          <a:noFill/>
          <a:ln>
            <a:noFill/>
          </a:ln>
        </p:spPr>
      </p:pic>
      <p:pic>
        <p:nvPicPr>
          <p:cNvPr id="380" name="Google Shape;380;p12"/>
          <p:cNvPicPr preferRelativeResize="0"/>
          <p:nvPr/>
        </p:nvPicPr>
        <p:blipFill rotWithShape="1">
          <a:blip r:embed="rId15">
            <a:alphaModFix/>
          </a:blip>
          <a:srcRect b="0" l="0" r="0" t="0"/>
          <a:stretch/>
        </p:blipFill>
        <p:spPr>
          <a:xfrm>
            <a:off x="10689233" y="2535420"/>
            <a:ext cx="1399981" cy="1045061"/>
          </a:xfrm>
          <a:prstGeom prst="rect">
            <a:avLst/>
          </a:prstGeom>
          <a:noFill/>
          <a:ln>
            <a:noFill/>
          </a:ln>
        </p:spPr>
      </p:pic>
      <p:pic>
        <p:nvPicPr>
          <p:cNvPr id="381" name="Google Shape;381;p12"/>
          <p:cNvPicPr preferRelativeResize="0"/>
          <p:nvPr/>
        </p:nvPicPr>
        <p:blipFill rotWithShape="1">
          <a:blip r:embed="rId16">
            <a:alphaModFix/>
          </a:blip>
          <a:srcRect b="0" l="0" r="0" t="0"/>
          <a:stretch/>
        </p:blipFill>
        <p:spPr>
          <a:xfrm>
            <a:off x="10553906" y="933497"/>
            <a:ext cx="1743245" cy="1307434"/>
          </a:xfrm>
          <a:prstGeom prst="rect">
            <a:avLst/>
          </a:prstGeom>
          <a:noFill/>
          <a:ln>
            <a:noFill/>
          </a:ln>
        </p:spPr>
      </p:pic>
      <p:pic>
        <p:nvPicPr>
          <p:cNvPr id="382" name="Google Shape;382;p12"/>
          <p:cNvPicPr preferRelativeResize="0"/>
          <p:nvPr/>
        </p:nvPicPr>
        <p:blipFill rotWithShape="1">
          <a:blip r:embed="rId17">
            <a:alphaModFix/>
          </a:blip>
          <a:srcRect b="0" l="0" r="0" t="0"/>
          <a:stretch/>
        </p:blipFill>
        <p:spPr>
          <a:xfrm>
            <a:off x="10719541" y="5484729"/>
            <a:ext cx="1360097" cy="994443"/>
          </a:xfrm>
          <a:prstGeom prst="rect">
            <a:avLst/>
          </a:prstGeom>
          <a:noFill/>
          <a:ln>
            <a:noFill/>
          </a:ln>
        </p:spPr>
      </p:pic>
      <p:pic>
        <p:nvPicPr>
          <p:cNvPr id="383" name="Google Shape;383;p12"/>
          <p:cNvPicPr preferRelativeResize="0"/>
          <p:nvPr/>
        </p:nvPicPr>
        <p:blipFill rotWithShape="1">
          <a:blip r:embed="rId18">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387" name="Shape 387"/>
        <p:cNvGrpSpPr/>
        <p:nvPr/>
      </p:nvGrpSpPr>
      <p:grpSpPr>
        <a:xfrm>
          <a:off x="0" y="0"/>
          <a:ext cx="0" cy="0"/>
          <a:chOff x="0" y="0"/>
          <a:chExt cx="0" cy="0"/>
        </a:xfrm>
      </p:grpSpPr>
      <p:sp>
        <p:nvSpPr>
          <p:cNvPr id="388" name="Google Shape;388;p13"/>
          <p:cNvSpPr txBox="1"/>
          <p:nvPr/>
        </p:nvSpPr>
        <p:spPr>
          <a:xfrm>
            <a:off x="4843828" y="149148"/>
            <a:ext cx="2000868"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700" u="sng">
                <a:solidFill>
                  <a:srgbClr val="2F5496"/>
                </a:solidFill>
                <a:latin typeface="Trebuchet MS"/>
                <a:ea typeface="Trebuchet MS"/>
                <a:cs typeface="Trebuchet MS"/>
                <a:sym typeface="Trebuchet MS"/>
              </a:rPr>
              <a:t>Useful links</a:t>
            </a:r>
            <a:endParaRPr i="1" sz="2700">
              <a:solidFill>
                <a:srgbClr val="2F5496"/>
              </a:solidFill>
              <a:latin typeface="Trebuchet MS"/>
              <a:ea typeface="Trebuchet MS"/>
              <a:cs typeface="Trebuchet MS"/>
              <a:sym typeface="Trebuchet MS"/>
            </a:endParaRPr>
          </a:p>
        </p:txBody>
      </p:sp>
      <p:grpSp>
        <p:nvGrpSpPr>
          <p:cNvPr id="389" name="Google Shape;389;p13"/>
          <p:cNvGrpSpPr/>
          <p:nvPr/>
        </p:nvGrpSpPr>
        <p:grpSpPr>
          <a:xfrm>
            <a:off x="890022" y="989967"/>
            <a:ext cx="10116710" cy="5798890"/>
            <a:chOff x="0" y="130"/>
            <a:chExt cx="10116710" cy="5798890"/>
          </a:xfrm>
        </p:grpSpPr>
        <p:sp>
          <p:nvSpPr>
            <p:cNvPr id="390" name="Google Shape;390;p13"/>
            <p:cNvSpPr/>
            <p:nvPr/>
          </p:nvSpPr>
          <p:spPr>
            <a:xfrm>
              <a:off x="0" y="130"/>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txBox="1"/>
            <p:nvPr/>
          </p:nvSpPr>
          <p:spPr>
            <a:xfrm>
              <a:off x="16251" y="16381"/>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3">
                    <a:extLst>
                      <a:ext uri="{A12FA001-AC4F-418D-AE19-62706E023703}">
                        <ahyp:hlinkClr val="tx"/>
                      </a:ext>
                    </a:extLst>
                  </a:hlinkClick>
                </a:rPr>
                <a:t>Domestic Architectures</a:t>
              </a:r>
              <a:endParaRPr i="1" sz="1800">
                <a:solidFill>
                  <a:schemeClr val="lt1"/>
                </a:solidFill>
                <a:latin typeface="Arial"/>
                <a:ea typeface="Arial"/>
                <a:cs typeface="Arial"/>
                <a:sym typeface="Arial"/>
              </a:endParaRPr>
            </a:p>
          </p:txBody>
        </p:sp>
        <p:sp>
          <p:nvSpPr>
            <p:cNvPr id="392" name="Google Shape;392;p13"/>
            <p:cNvSpPr/>
            <p:nvPr/>
          </p:nvSpPr>
          <p:spPr>
            <a:xfrm>
              <a:off x="0" y="341754"/>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txBox="1"/>
            <p:nvPr/>
          </p:nvSpPr>
          <p:spPr>
            <a:xfrm>
              <a:off x="16251" y="358005"/>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4">
                    <a:extLst>
                      <a:ext uri="{A12FA001-AC4F-418D-AE19-62706E023703}">
                        <ahyp:hlinkClr val="tx"/>
                      </a:ext>
                    </a:extLst>
                  </a:hlinkClick>
                </a:rPr>
                <a:t>International Architectures</a:t>
              </a:r>
              <a:endParaRPr i="1" sz="1800">
                <a:solidFill>
                  <a:schemeClr val="lt1"/>
                </a:solidFill>
                <a:latin typeface="Arial"/>
                <a:ea typeface="Arial"/>
                <a:cs typeface="Arial"/>
                <a:sym typeface="Arial"/>
              </a:endParaRPr>
            </a:p>
          </p:txBody>
        </p:sp>
        <p:sp>
          <p:nvSpPr>
            <p:cNvPr id="394" name="Google Shape;394;p13"/>
            <p:cNvSpPr/>
            <p:nvPr/>
          </p:nvSpPr>
          <p:spPr>
            <a:xfrm>
              <a:off x="0" y="683378"/>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txBox="1"/>
            <p:nvPr/>
          </p:nvSpPr>
          <p:spPr>
            <a:xfrm>
              <a:off x="16251" y="699629"/>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5">
                    <a:extLst>
                      <a:ext uri="{A12FA001-AC4F-418D-AE19-62706E023703}">
                        <ahyp:hlinkClr val="tx"/>
                      </a:ext>
                    </a:extLst>
                  </a:hlinkClick>
                </a:rPr>
                <a:t>Demo Video</a:t>
              </a:r>
              <a:endParaRPr i="1" sz="1800">
                <a:solidFill>
                  <a:schemeClr val="lt1"/>
                </a:solidFill>
                <a:latin typeface="Arial"/>
                <a:ea typeface="Arial"/>
                <a:cs typeface="Arial"/>
                <a:sym typeface="Arial"/>
              </a:endParaRPr>
            </a:p>
          </p:txBody>
        </p:sp>
        <p:sp>
          <p:nvSpPr>
            <p:cNvPr id="396" name="Google Shape;396;p13"/>
            <p:cNvSpPr/>
            <p:nvPr/>
          </p:nvSpPr>
          <p:spPr>
            <a:xfrm>
              <a:off x="0" y="1025003"/>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txBox="1"/>
            <p:nvPr/>
          </p:nvSpPr>
          <p:spPr>
            <a:xfrm>
              <a:off x="16251" y="1041254"/>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6">
                    <a:extLst>
                      <a:ext uri="{A12FA001-AC4F-418D-AE19-62706E023703}">
                        <ahyp:hlinkClr val="tx"/>
                      </a:ext>
                    </a:extLst>
                  </a:hlinkClick>
                </a:rPr>
                <a:t>Video Tutorials</a:t>
              </a:r>
              <a:endParaRPr i="1" sz="1800">
                <a:solidFill>
                  <a:schemeClr val="lt1"/>
                </a:solidFill>
                <a:latin typeface="Arial"/>
                <a:ea typeface="Arial"/>
                <a:cs typeface="Arial"/>
                <a:sym typeface="Arial"/>
              </a:endParaRPr>
            </a:p>
          </p:txBody>
        </p:sp>
        <p:sp>
          <p:nvSpPr>
            <p:cNvPr id="398" name="Google Shape;398;p13"/>
            <p:cNvSpPr/>
            <p:nvPr/>
          </p:nvSpPr>
          <p:spPr>
            <a:xfrm>
              <a:off x="0" y="1366627"/>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txBox="1"/>
            <p:nvPr/>
          </p:nvSpPr>
          <p:spPr>
            <a:xfrm>
              <a:off x="16251" y="1382878"/>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7">
                    <a:extLst>
                      <a:ext uri="{A12FA001-AC4F-418D-AE19-62706E023703}">
                        <ahyp:hlinkClr val="tx"/>
                      </a:ext>
                    </a:extLst>
                  </a:hlinkClick>
                </a:rPr>
                <a:t>Sample Voice Overs, Jingles and Melodies</a:t>
              </a:r>
              <a:endParaRPr i="1" sz="1800">
                <a:solidFill>
                  <a:schemeClr val="lt1"/>
                </a:solidFill>
                <a:latin typeface="Arial"/>
                <a:ea typeface="Arial"/>
                <a:cs typeface="Arial"/>
                <a:sym typeface="Arial"/>
              </a:endParaRPr>
            </a:p>
          </p:txBody>
        </p:sp>
        <p:sp>
          <p:nvSpPr>
            <p:cNvPr id="400" name="Google Shape;400;p13"/>
            <p:cNvSpPr/>
            <p:nvPr/>
          </p:nvSpPr>
          <p:spPr>
            <a:xfrm>
              <a:off x="0" y="1708251"/>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txBox="1"/>
            <p:nvPr/>
          </p:nvSpPr>
          <p:spPr>
            <a:xfrm>
              <a:off x="16251" y="1724502"/>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8">
                    <a:extLst>
                      <a:ext uri="{A12FA001-AC4F-418D-AE19-62706E023703}">
                        <ahyp:hlinkClr val="tx"/>
                      </a:ext>
                    </a:extLst>
                  </a:hlinkClick>
                </a:rPr>
                <a:t>DoT License / OSP Registration</a:t>
              </a:r>
              <a:endParaRPr i="1" sz="1800">
                <a:solidFill>
                  <a:schemeClr val="lt1"/>
                </a:solidFill>
                <a:latin typeface="Arial"/>
                <a:ea typeface="Arial"/>
                <a:cs typeface="Arial"/>
                <a:sym typeface="Arial"/>
              </a:endParaRPr>
            </a:p>
          </p:txBody>
        </p:sp>
        <p:sp>
          <p:nvSpPr>
            <p:cNvPr id="402" name="Google Shape;402;p13"/>
            <p:cNvSpPr/>
            <p:nvPr/>
          </p:nvSpPr>
          <p:spPr>
            <a:xfrm>
              <a:off x="0" y="2049876"/>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txBox="1"/>
            <p:nvPr/>
          </p:nvSpPr>
          <p:spPr>
            <a:xfrm>
              <a:off x="16251" y="2066127"/>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9">
                    <a:extLst>
                      <a:ext uri="{A12FA001-AC4F-418D-AE19-62706E023703}">
                        <ahyp:hlinkClr val="tx"/>
                      </a:ext>
                    </a:extLst>
                  </a:hlinkClick>
                </a:rPr>
                <a:t>PRI card / GSM Gateway / IP Phones / Headphone Buy Online</a:t>
              </a:r>
              <a:endParaRPr i="1" sz="1800">
                <a:solidFill>
                  <a:schemeClr val="lt1"/>
                </a:solidFill>
                <a:latin typeface="Arial"/>
                <a:ea typeface="Arial"/>
                <a:cs typeface="Arial"/>
                <a:sym typeface="Arial"/>
              </a:endParaRPr>
            </a:p>
          </p:txBody>
        </p:sp>
        <p:sp>
          <p:nvSpPr>
            <p:cNvPr id="404" name="Google Shape;404;p13"/>
            <p:cNvSpPr/>
            <p:nvPr/>
          </p:nvSpPr>
          <p:spPr>
            <a:xfrm>
              <a:off x="0" y="2391500"/>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txBox="1"/>
            <p:nvPr/>
          </p:nvSpPr>
          <p:spPr>
            <a:xfrm>
              <a:off x="16251" y="2407751"/>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0">
                    <a:extLst>
                      <a:ext uri="{A12FA001-AC4F-418D-AE19-62706E023703}">
                        <ahyp:hlinkClr val="tx"/>
                      </a:ext>
                    </a:extLst>
                  </a:hlinkClick>
                </a:rPr>
                <a:t>Vendor Comparison</a:t>
              </a:r>
              <a:endParaRPr i="1" sz="1800">
                <a:solidFill>
                  <a:schemeClr val="lt1"/>
                </a:solidFill>
                <a:latin typeface="Arial"/>
                <a:ea typeface="Arial"/>
                <a:cs typeface="Arial"/>
                <a:sym typeface="Arial"/>
              </a:endParaRPr>
            </a:p>
          </p:txBody>
        </p:sp>
        <p:sp>
          <p:nvSpPr>
            <p:cNvPr id="406" name="Google Shape;406;p13"/>
            <p:cNvSpPr/>
            <p:nvPr/>
          </p:nvSpPr>
          <p:spPr>
            <a:xfrm>
              <a:off x="0" y="2733124"/>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txBox="1"/>
            <p:nvPr/>
          </p:nvSpPr>
          <p:spPr>
            <a:xfrm>
              <a:off x="16251" y="2749375"/>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1">
                    <a:extLst>
                      <a:ext uri="{A12FA001-AC4F-418D-AE19-62706E023703}">
                        <ahyp:hlinkClr val="tx"/>
                      </a:ext>
                    </a:extLst>
                  </a:hlinkClick>
                </a:rPr>
                <a:t>Avyukta CRM Demo Video</a:t>
              </a:r>
              <a:endParaRPr i="1" sz="1800">
                <a:solidFill>
                  <a:schemeClr val="lt1"/>
                </a:solidFill>
                <a:latin typeface="Arial"/>
                <a:ea typeface="Arial"/>
                <a:cs typeface="Arial"/>
                <a:sym typeface="Arial"/>
              </a:endParaRPr>
            </a:p>
          </p:txBody>
        </p:sp>
        <p:sp>
          <p:nvSpPr>
            <p:cNvPr id="408" name="Google Shape;408;p13"/>
            <p:cNvSpPr/>
            <p:nvPr/>
          </p:nvSpPr>
          <p:spPr>
            <a:xfrm>
              <a:off x="0" y="3074749"/>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txBox="1"/>
            <p:nvPr/>
          </p:nvSpPr>
          <p:spPr>
            <a:xfrm>
              <a:off x="16251" y="3091000"/>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2">
                    <a:extLst>
                      <a:ext uri="{A12FA001-AC4F-418D-AE19-62706E023703}">
                        <ahyp:hlinkClr val="tx"/>
                      </a:ext>
                    </a:extLst>
                  </a:hlinkClick>
                </a:rPr>
                <a:t>Avyukta Sales CRM Demo Video</a:t>
              </a:r>
              <a:endParaRPr i="1" sz="1800">
                <a:solidFill>
                  <a:schemeClr val="lt1"/>
                </a:solidFill>
                <a:latin typeface="Arial"/>
                <a:ea typeface="Arial"/>
                <a:cs typeface="Arial"/>
                <a:sym typeface="Arial"/>
              </a:endParaRPr>
            </a:p>
          </p:txBody>
        </p:sp>
        <p:sp>
          <p:nvSpPr>
            <p:cNvPr id="410" name="Google Shape;410;p13"/>
            <p:cNvSpPr/>
            <p:nvPr/>
          </p:nvSpPr>
          <p:spPr>
            <a:xfrm>
              <a:off x="0" y="3416373"/>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txBox="1"/>
            <p:nvPr/>
          </p:nvSpPr>
          <p:spPr>
            <a:xfrm>
              <a:off x="16251" y="3432624"/>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3">
                    <a:extLst>
                      <a:ext uri="{A12FA001-AC4F-418D-AE19-62706E023703}">
                        <ahyp:hlinkClr val="tx"/>
                      </a:ext>
                    </a:extLst>
                  </a:hlinkClick>
                </a:rPr>
                <a:t>Avyukta Task CRM Demo Video</a:t>
              </a:r>
              <a:endParaRPr i="1" sz="1800">
                <a:solidFill>
                  <a:schemeClr val="lt1"/>
                </a:solidFill>
                <a:latin typeface="Arial"/>
                <a:ea typeface="Arial"/>
                <a:cs typeface="Arial"/>
                <a:sym typeface="Arial"/>
              </a:endParaRPr>
            </a:p>
          </p:txBody>
        </p:sp>
        <p:sp>
          <p:nvSpPr>
            <p:cNvPr id="412" name="Google Shape;412;p13"/>
            <p:cNvSpPr/>
            <p:nvPr/>
          </p:nvSpPr>
          <p:spPr>
            <a:xfrm>
              <a:off x="0" y="3757997"/>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txBox="1"/>
            <p:nvPr/>
          </p:nvSpPr>
          <p:spPr>
            <a:xfrm>
              <a:off x="16251" y="3774248"/>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4">
                    <a:extLst>
                      <a:ext uri="{A12FA001-AC4F-418D-AE19-62706E023703}">
                        <ahyp:hlinkClr val="tx"/>
                      </a:ext>
                    </a:extLst>
                  </a:hlinkClick>
                </a:rPr>
                <a:t>Avyukta Today CRM Demo Video</a:t>
              </a:r>
              <a:endParaRPr i="1" sz="1800">
                <a:solidFill>
                  <a:schemeClr val="lt1"/>
                </a:solidFill>
                <a:latin typeface="Arial"/>
                <a:ea typeface="Arial"/>
                <a:cs typeface="Arial"/>
                <a:sym typeface="Arial"/>
              </a:endParaRPr>
            </a:p>
          </p:txBody>
        </p:sp>
        <p:sp>
          <p:nvSpPr>
            <p:cNvPr id="414" name="Google Shape;414;p13"/>
            <p:cNvSpPr/>
            <p:nvPr/>
          </p:nvSpPr>
          <p:spPr>
            <a:xfrm>
              <a:off x="0" y="4099622"/>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txBox="1"/>
            <p:nvPr/>
          </p:nvSpPr>
          <p:spPr>
            <a:xfrm>
              <a:off x="16251" y="4115873"/>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5">
                    <a:extLst>
                      <a:ext uri="{A12FA001-AC4F-418D-AE19-62706E023703}">
                        <ahyp:hlinkClr val="tx"/>
                      </a:ext>
                    </a:extLst>
                  </a:hlinkClick>
                </a:rPr>
                <a:t>Request a Demo</a:t>
              </a:r>
              <a:endParaRPr i="1" sz="1800">
                <a:solidFill>
                  <a:schemeClr val="lt1"/>
                </a:solidFill>
                <a:latin typeface="Arial"/>
                <a:ea typeface="Arial"/>
                <a:cs typeface="Arial"/>
                <a:sym typeface="Arial"/>
              </a:endParaRPr>
            </a:p>
          </p:txBody>
        </p:sp>
        <p:sp>
          <p:nvSpPr>
            <p:cNvPr id="416" name="Google Shape;416;p13"/>
            <p:cNvSpPr/>
            <p:nvPr/>
          </p:nvSpPr>
          <p:spPr>
            <a:xfrm>
              <a:off x="0" y="4441246"/>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txBox="1"/>
            <p:nvPr/>
          </p:nvSpPr>
          <p:spPr>
            <a:xfrm>
              <a:off x="16251" y="4457497"/>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6">
                    <a:extLst>
                      <a:ext uri="{A12FA001-AC4F-418D-AE19-62706E023703}">
                        <ahyp:hlinkClr val="tx"/>
                      </a:ext>
                    </a:extLst>
                  </a:hlinkClick>
                </a:rPr>
                <a:t>Avyukta Client CRM Login</a:t>
              </a:r>
              <a:endParaRPr i="1" sz="1800">
                <a:solidFill>
                  <a:schemeClr val="lt1"/>
                </a:solidFill>
                <a:latin typeface="Arial"/>
                <a:ea typeface="Arial"/>
                <a:cs typeface="Arial"/>
                <a:sym typeface="Arial"/>
              </a:endParaRPr>
            </a:p>
          </p:txBody>
        </p:sp>
        <p:sp>
          <p:nvSpPr>
            <p:cNvPr id="418" name="Google Shape;418;p13"/>
            <p:cNvSpPr/>
            <p:nvPr/>
          </p:nvSpPr>
          <p:spPr>
            <a:xfrm>
              <a:off x="0" y="4782871"/>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txBox="1"/>
            <p:nvPr/>
          </p:nvSpPr>
          <p:spPr>
            <a:xfrm>
              <a:off x="16251" y="4799122"/>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7">
                    <a:extLst>
                      <a:ext uri="{A12FA001-AC4F-418D-AE19-62706E023703}">
                        <ahyp:hlinkClr val="tx"/>
                      </a:ext>
                    </a:extLst>
                  </a:hlinkClick>
                </a:rPr>
                <a:t>Support SLA</a:t>
              </a:r>
              <a:endParaRPr i="1" sz="1800">
                <a:solidFill>
                  <a:schemeClr val="lt1"/>
                </a:solidFill>
                <a:latin typeface="Arial"/>
                <a:ea typeface="Arial"/>
                <a:cs typeface="Arial"/>
                <a:sym typeface="Arial"/>
              </a:endParaRPr>
            </a:p>
          </p:txBody>
        </p:sp>
        <p:sp>
          <p:nvSpPr>
            <p:cNvPr id="420" name="Google Shape;420;p13"/>
            <p:cNvSpPr/>
            <p:nvPr/>
          </p:nvSpPr>
          <p:spPr>
            <a:xfrm>
              <a:off x="0" y="5124495"/>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txBox="1"/>
            <p:nvPr/>
          </p:nvSpPr>
          <p:spPr>
            <a:xfrm>
              <a:off x="16251" y="5140746"/>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8">
                    <a:extLst>
                      <a:ext uri="{A12FA001-AC4F-418D-AE19-62706E023703}">
                        <ahyp:hlinkClr val="tx"/>
                      </a:ext>
                    </a:extLst>
                  </a:hlinkClick>
                </a:rPr>
                <a:t>Avyukta on Youtube</a:t>
              </a:r>
              <a:endParaRPr i="1" sz="1800">
                <a:solidFill>
                  <a:schemeClr val="lt1"/>
                </a:solidFill>
                <a:latin typeface="Arial"/>
                <a:ea typeface="Arial"/>
                <a:cs typeface="Arial"/>
                <a:sym typeface="Arial"/>
              </a:endParaRPr>
            </a:p>
          </p:txBody>
        </p:sp>
        <p:sp>
          <p:nvSpPr>
            <p:cNvPr id="422" name="Google Shape;422;p13"/>
            <p:cNvSpPr/>
            <p:nvPr/>
          </p:nvSpPr>
          <p:spPr>
            <a:xfrm>
              <a:off x="0" y="5466119"/>
              <a:ext cx="10116710" cy="332901"/>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txBox="1"/>
            <p:nvPr/>
          </p:nvSpPr>
          <p:spPr>
            <a:xfrm>
              <a:off x="16251" y="5482370"/>
              <a:ext cx="10084208" cy="30039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i="1" lang="en-GB" sz="1800" u="sng">
                  <a:solidFill>
                    <a:schemeClr val="lt1"/>
                  </a:solidFill>
                  <a:latin typeface="Arial"/>
                  <a:ea typeface="Arial"/>
                  <a:cs typeface="Arial"/>
                  <a:sym typeface="Arial"/>
                  <a:hlinkClick r:id="rId19">
                    <a:extLst>
                      <a:ext uri="{A12FA001-AC4F-418D-AE19-62706E023703}">
                        <ahyp:hlinkClr val="tx"/>
                      </a:ext>
                    </a:extLst>
                  </a:hlinkClick>
                </a:rPr>
                <a:t>Avyukta on Linkedin</a:t>
              </a:r>
              <a:endParaRPr i="1" sz="1800">
                <a:solidFill>
                  <a:schemeClr val="lt1"/>
                </a:solidFill>
                <a:latin typeface="Arial"/>
                <a:ea typeface="Arial"/>
                <a:cs typeface="Arial"/>
                <a:sym typeface="Arial"/>
              </a:endParaRPr>
            </a:p>
          </p:txBody>
        </p:sp>
      </p:grpSp>
      <p:pic>
        <p:nvPicPr>
          <p:cNvPr id="424" name="Google Shape;424;p13"/>
          <p:cNvPicPr preferRelativeResize="0"/>
          <p:nvPr/>
        </p:nvPicPr>
        <p:blipFill rotWithShape="1">
          <a:blip r:embed="rId20">
            <a:alphaModFix/>
          </a:blip>
          <a:srcRect b="0" l="0" r="0" t="0"/>
          <a:stretch/>
        </p:blipFill>
        <p:spPr>
          <a:xfrm>
            <a:off x="10412082" y="207381"/>
            <a:ext cx="1518249" cy="7009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428" name="Shape 428"/>
        <p:cNvGrpSpPr/>
        <p:nvPr/>
      </p:nvGrpSpPr>
      <p:grpSpPr>
        <a:xfrm>
          <a:off x="0" y="0"/>
          <a:ext cx="0" cy="0"/>
          <a:chOff x="0" y="0"/>
          <a:chExt cx="0" cy="0"/>
        </a:xfrm>
      </p:grpSpPr>
      <p:pic>
        <p:nvPicPr>
          <p:cNvPr id="429" name="Google Shape;429;p14"/>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
        <p:nvSpPr>
          <p:cNvPr id="430" name="Google Shape;430;p14"/>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6000">
                <a:solidFill>
                  <a:schemeClr val="lt1"/>
                </a:solidFill>
                <a:latin typeface="Arial"/>
                <a:ea typeface="Arial"/>
                <a:cs typeface="Arial"/>
                <a:sym typeface="Arial"/>
              </a:rPr>
              <a:t>Thank You for Your Time</a:t>
            </a:r>
            <a:endParaRPr b="1" sz="6000">
              <a:solidFill>
                <a:schemeClr val="lt1"/>
              </a:solidFill>
              <a:latin typeface="Arial"/>
              <a:ea typeface="Arial"/>
              <a:cs typeface="Arial"/>
              <a:sym typeface="Arial"/>
            </a:endParaRPr>
          </a:p>
        </p:txBody>
      </p:sp>
      <p:sp>
        <p:nvSpPr>
          <p:cNvPr id="431" name="Google Shape;431;p14"/>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432" name="Google Shape;432;p14"/>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94" name="Shape 94"/>
        <p:cNvGrpSpPr/>
        <p:nvPr/>
      </p:nvGrpSpPr>
      <p:grpSpPr>
        <a:xfrm>
          <a:off x="0" y="0"/>
          <a:ext cx="0" cy="0"/>
          <a:chOff x="0" y="0"/>
          <a:chExt cx="0" cy="0"/>
        </a:xfrm>
      </p:grpSpPr>
      <p:grpSp>
        <p:nvGrpSpPr>
          <p:cNvPr id="95" name="Google Shape;95;p2"/>
          <p:cNvGrpSpPr/>
          <p:nvPr/>
        </p:nvGrpSpPr>
        <p:grpSpPr>
          <a:xfrm>
            <a:off x="2816501" y="1819618"/>
            <a:ext cx="6558998" cy="3283387"/>
            <a:chOff x="0" y="330"/>
            <a:chExt cx="6558998" cy="3283387"/>
          </a:xfrm>
        </p:grpSpPr>
        <p:cxnSp>
          <p:nvCxnSpPr>
            <p:cNvPr id="96" name="Google Shape;96;p2"/>
            <p:cNvCxnSpPr/>
            <p:nvPr/>
          </p:nvCxnSpPr>
          <p:spPr>
            <a:xfrm>
              <a:off x="0" y="330"/>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97" name="Google Shape;97;p2"/>
            <p:cNvSpPr/>
            <p:nvPr/>
          </p:nvSpPr>
          <p:spPr>
            <a:xfrm>
              <a:off x="0" y="330"/>
              <a:ext cx="6558998" cy="11753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txBox="1"/>
            <p:nvPr/>
          </p:nvSpPr>
          <p:spPr>
            <a:xfrm>
              <a:off x="0" y="330"/>
              <a:ext cx="6558998" cy="1175330"/>
            </a:xfrm>
            <a:prstGeom prst="rect">
              <a:avLst/>
            </a:prstGeom>
            <a:noFill/>
            <a:ln>
              <a:noFill/>
            </a:ln>
          </p:spPr>
          <p:txBody>
            <a:bodyPr anchorCtr="0" anchor="t" bIns="76200" lIns="76200" spcFirstLastPara="1" rIns="76200" wrap="square" tIns="76200">
              <a:noAutofit/>
            </a:bodyPr>
            <a:lstStyle/>
            <a:p>
              <a:pPr indent="0" lvl="0" marL="0" marR="0" rtl="0" algn="ctr">
                <a:lnSpc>
                  <a:spcPct val="90000"/>
                </a:lnSpc>
                <a:spcBef>
                  <a:spcPts val="0"/>
                </a:spcBef>
                <a:spcAft>
                  <a:spcPts val="0"/>
                </a:spcAft>
                <a:buNone/>
              </a:pPr>
              <a:r>
                <a:rPr b="0" i="1" lang="en-GB" sz="2000" u="none" cap="none" strike="noStrike">
                  <a:solidFill>
                    <a:schemeClr val="dk1"/>
                  </a:solidFill>
                  <a:latin typeface="Twentieth Century"/>
                  <a:ea typeface="Twentieth Century"/>
                  <a:cs typeface="Twentieth Century"/>
                  <a:sym typeface="Twentieth Century"/>
                </a:rPr>
                <a:t>CRM Based Dialer - IVR - Cloud Telephony</a:t>
              </a:r>
              <a:endParaRPr/>
            </a:p>
            <a:p>
              <a:pPr indent="0" lvl="0" marL="0" marR="0" rtl="0" algn="ctr">
                <a:lnSpc>
                  <a:spcPct val="90000"/>
                </a:lnSpc>
                <a:spcBef>
                  <a:spcPts val="700"/>
                </a:spcBef>
                <a:spcAft>
                  <a:spcPts val="0"/>
                </a:spcAft>
                <a:buNone/>
              </a:pPr>
              <a:r>
                <a:rPr b="0" i="1" lang="en-GB" sz="2000" u="none" cap="none" strike="noStrike">
                  <a:solidFill>
                    <a:schemeClr val="dk1"/>
                  </a:solidFill>
                  <a:latin typeface="Twentieth Century"/>
                  <a:ea typeface="Twentieth Century"/>
                  <a:cs typeface="Twentieth Century"/>
                  <a:sym typeface="Twentieth Century"/>
                </a:rPr>
                <a:t>PRI Card - GSM Gateway - Servers - Headsets </a:t>
              </a:r>
              <a:endParaRPr/>
            </a:p>
            <a:p>
              <a:pPr indent="0" lvl="0" marL="0" marR="0" rtl="0" algn="ctr">
                <a:lnSpc>
                  <a:spcPct val="90000"/>
                </a:lnSpc>
                <a:spcBef>
                  <a:spcPts val="70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(FXS/FXO/IP Phone// Press 1/ IP PBX)</a:t>
              </a:r>
              <a:endParaRPr/>
            </a:p>
            <a:p>
              <a:pPr indent="0" lvl="0" marL="0" marR="0" rtl="0" algn="ctr">
                <a:lnSpc>
                  <a:spcPct val="90000"/>
                </a:lnSpc>
                <a:spcBef>
                  <a:spcPts val="630"/>
                </a:spcBef>
                <a:spcAft>
                  <a:spcPts val="0"/>
                </a:spcAft>
                <a:buNone/>
              </a:pPr>
              <a:r>
                <a:t/>
              </a:r>
              <a:endParaRPr b="0" i="0" sz="2000" u="none" cap="none" strike="noStrike">
                <a:solidFill>
                  <a:schemeClr val="dk1"/>
                </a:solidFill>
                <a:latin typeface="Twentieth Century"/>
                <a:ea typeface="Twentieth Century"/>
                <a:cs typeface="Twentieth Century"/>
                <a:sym typeface="Twentieth Century"/>
              </a:endParaRPr>
            </a:p>
          </p:txBody>
        </p:sp>
        <p:cxnSp>
          <p:nvCxnSpPr>
            <p:cNvPr id="99" name="Google Shape;99;p2"/>
            <p:cNvCxnSpPr/>
            <p:nvPr/>
          </p:nvCxnSpPr>
          <p:spPr>
            <a:xfrm>
              <a:off x="0" y="1175661"/>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0" name="Google Shape;100;p2"/>
            <p:cNvSpPr/>
            <p:nvPr/>
          </p:nvSpPr>
          <p:spPr>
            <a:xfrm>
              <a:off x="0" y="1173697"/>
              <a:ext cx="6558998" cy="9019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a:off x="0" y="1173697"/>
              <a:ext cx="6558998" cy="901944"/>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Auto / Predictive / Hosted – WFH - PC Less – Android - Cloud Dialer </a:t>
              </a:r>
              <a:endParaRPr/>
            </a:p>
            <a:p>
              <a:pPr indent="0" lvl="0" marL="0" marR="0" rtl="0" algn="ctr">
                <a:lnSpc>
                  <a:spcPct val="90000"/>
                </a:lnSpc>
                <a:spcBef>
                  <a:spcPts val="630"/>
                </a:spcBef>
                <a:spcAft>
                  <a:spcPts val="0"/>
                </a:spcAft>
                <a:buNone/>
              </a:pPr>
              <a:r>
                <a:rPr b="0" i="1" lang="en-GB" sz="1800" u="none" cap="none" strike="noStrike">
                  <a:solidFill>
                    <a:schemeClr val="dk1"/>
                  </a:solidFill>
                  <a:latin typeface="Twentieth Century"/>
                  <a:ea typeface="Twentieth Century"/>
                  <a:cs typeface="Twentieth Century"/>
                  <a:sym typeface="Twentieth Century"/>
                </a:rPr>
                <a:t>DoT Approved  A / A+ Grade VoIP with/out Dialer Combo</a:t>
              </a:r>
              <a:endParaRPr b="0" i="0" sz="1800" u="none" cap="none" strike="noStrike">
                <a:solidFill>
                  <a:schemeClr val="dk1"/>
                </a:solidFill>
                <a:latin typeface="Twentieth Century"/>
                <a:ea typeface="Twentieth Century"/>
                <a:cs typeface="Twentieth Century"/>
                <a:sym typeface="Twentieth Century"/>
              </a:endParaRPr>
            </a:p>
          </p:txBody>
        </p:sp>
        <p:cxnSp>
          <p:nvCxnSpPr>
            <p:cNvPr id="102" name="Google Shape;102;p2"/>
            <p:cNvCxnSpPr/>
            <p:nvPr/>
          </p:nvCxnSpPr>
          <p:spPr>
            <a:xfrm>
              <a:off x="0" y="2077605"/>
              <a:ext cx="655899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3" name="Google Shape;103;p2"/>
            <p:cNvSpPr/>
            <p:nvPr/>
          </p:nvSpPr>
          <p:spPr>
            <a:xfrm>
              <a:off x="0" y="2077605"/>
              <a:ext cx="6558998" cy="12061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0" y="2077605"/>
              <a:ext cx="6558998" cy="1206112"/>
            </a:xfrm>
            <a:prstGeom prst="rect">
              <a:avLst/>
            </a:prstGeom>
            <a:noFill/>
            <a:ln>
              <a:noFill/>
            </a:ln>
          </p:spPr>
          <p:txBody>
            <a:bodyPr anchorCtr="0" anchor="t" bIns="64750" lIns="64750" spcFirstLastPara="1" rIns="64750" wrap="square" tIns="64750">
              <a:noAutofit/>
            </a:bodyPr>
            <a:lstStyle/>
            <a:p>
              <a:pPr indent="0" lvl="0" marL="0" marR="0" rtl="0" algn="ctr">
                <a:lnSpc>
                  <a:spcPct val="90000"/>
                </a:lnSpc>
                <a:spcBef>
                  <a:spcPts val="0"/>
                </a:spcBef>
                <a:spcAft>
                  <a:spcPts val="0"/>
                </a:spcAft>
                <a:buNone/>
              </a:pPr>
              <a:r>
                <a:rPr b="0" i="1" lang="en-GB" sz="1700" u="none" cap="none" strike="noStrike">
                  <a:solidFill>
                    <a:schemeClr val="dk1"/>
                  </a:solidFill>
                  <a:latin typeface="Twentieth Century"/>
                  <a:ea typeface="Twentieth Century"/>
                  <a:cs typeface="Twentieth Century"/>
                  <a:sym typeface="Twentieth Century"/>
                </a:rPr>
                <a:t>Web / Software Development/e-Com / Custom Asterisk Solutions</a:t>
              </a:r>
              <a:endParaRPr b="0" i="0" sz="1700" u="none" cap="none" strike="noStrike">
                <a:solidFill>
                  <a:schemeClr val="dk1"/>
                </a:solidFill>
                <a:latin typeface="Twentieth Century"/>
                <a:ea typeface="Twentieth Century"/>
                <a:cs typeface="Twentieth Century"/>
                <a:sym typeface="Twentieth Century"/>
              </a:endParaRPr>
            </a:p>
          </p:txBody>
        </p:sp>
      </p:grpSp>
      <p:pic>
        <p:nvPicPr>
          <p:cNvPr id="105" name="Google Shape;105;p2"/>
          <p:cNvPicPr preferRelativeResize="0"/>
          <p:nvPr/>
        </p:nvPicPr>
        <p:blipFill rotWithShape="1">
          <a:blip r:embed="rId3">
            <a:alphaModFix/>
          </a:blip>
          <a:srcRect b="0" l="0" r="0" t="0"/>
          <a:stretch/>
        </p:blipFill>
        <p:spPr>
          <a:xfrm>
            <a:off x="4146302" y="165867"/>
            <a:ext cx="3467100" cy="1588797"/>
          </a:xfrm>
          <a:prstGeom prst="rect">
            <a:avLst/>
          </a:prstGeom>
          <a:noFill/>
          <a:ln>
            <a:noFill/>
          </a:ln>
        </p:spPr>
      </p:pic>
      <p:sp>
        <p:nvSpPr>
          <p:cNvPr id="106" name="Google Shape;106;p2"/>
          <p:cNvSpPr txBox="1"/>
          <p:nvPr/>
        </p:nvSpPr>
        <p:spPr>
          <a:xfrm>
            <a:off x="240029" y="410135"/>
            <a:ext cx="25844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800" u="sng" cap="none" strike="noStrike">
                <a:solidFill>
                  <a:srgbClr val="C00000"/>
                </a:solidFill>
                <a:latin typeface="Arial"/>
                <a:ea typeface="Arial"/>
                <a:cs typeface="Arial"/>
                <a:sym typeface="Arial"/>
                <a:hlinkClick r:id="rId4">
                  <a:extLst>
                    <a:ext uri="{A12FA001-AC4F-418D-AE19-62706E023703}">
                      <ahyp:hlinkClr val="tx"/>
                    </a:ext>
                  </a:extLst>
                </a:hlinkClick>
              </a:rPr>
              <a:t>www.dialerindia.com</a:t>
            </a:r>
            <a:endParaRPr b="0" i="1" sz="1800" u="none" cap="none" strike="noStrike">
              <a:solidFill>
                <a:srgbClr val="C00000"/>
              </a:solidFill>
              <a:latin typeface="Arial"/>
              <a:ea typeface="Arial"/>
              <a:cs typeface="Arial"/>
              <a:sym typeface="Arial"/>
            </a:endParaRPr>
          </a:p>
        </p:txBody>
      </p:sp>
      <p:pic>
        <p:nvPicPr>
          <p:cNvPr id="107" name="Google Shape;107;p2"/>
          <p:cNvPicPr preferRelativeResize="0"/>
          <p:nvPr/>
        </p:nvPicPr>
        <p:blipFill rotWithShape="1">
          <a:blip r:embed="rId5">
            <a:alphaModFix/>
          </a:blip>
          <a:srcRect b="0" l="0" r="0" t="0"/>
          <a:stretch/>
        </p:blipFill>
        <p:spPr>
          <a:xfrm>
            <a:off x="4208880" y="4401451"/>
            <a:ext cx="3993504" cy="2456549"/>
          </a:xfrm>
          <a:prstGeom prst="round2DiagRect">
            <a:avLst>
              <a:gd fmla="val 16667" name="adj1"/>
              <a:gd fmla="val 0" name="adj2"/>
            </a:avLst>
          </a:prstGeom>
          <a:noFill/>
          <a:ln cap="sq" cmpd="sng" w="28575">
            <a:solidFill>
              <a:srgbClr val="C00000"/>
            </a:solidFill>
            <a:prstDash val="solid"/>
            <a:miter lim="800000"/>
            <a:headEnd len="sm" w="sm" type="none"/>
            <a:tailEnd len="sm" w="sm" type="none"/>
          </a:ln>
          <a:effectLst>
            <a:outerShdw blurRad="254000" rotWithShape="0" algn="tl">
              <a:srgbClr val="000000">
                <a:alpha val="42745"/>
              </a:srgbClr>
            </a:outerShdw>
          </a:effectLst>
        </p:spPr>
      </p:pic>
      <p:sp>
        <p:nvSpPr>
          <p:cNvPr id="108" name="Google Shape;108;p2"/>
          <p:cNvSpPr/>
          <p:nvPr/>
        </p:nvSpPr>
        <p:spPr>
          <a:xfrm>
            <a:off x="354159" y="59324"/>
            <a:ext cx="22987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800" u="none" cap="none" strike="noStrike">
                <a:solidFill>
                  <a:srgbClr val="C00000"/>
                </a:solidFill>
                <a:latin typeface="Arial"/>
                <a:ea typeface="Arial"/>
                <a:cs typeface="Arial"/>
                <a:sym typeface="Arial"/>
              </a:rPr>
              <a:t>+91-856-00-00-600</a:t>
            </a:r>
            <a:endParaRPr/>
          </a:p>
        </p:txBody>
      </p:sp>
      <p:pic>
        <p:nvPicPr>
          <p:cNvPr id="109" name="Google Shape;109;p2"/>
          <p:cNvPicPr preferRelativeResize="0"/>
          <p:nvPr/>
        </p:nvPicPr>
        <p:blipFill rotWithShape="1">
          <a:blip r:embed="rId6">
            <a:alphaModFix/>
          </a:blip>
          <a:srcRect b="0" l="0" r="0" t="0"/>
          <a:stretch/>
        </p:blipFill>
        <p:spPr>
          <a:xfrm>
            <a:off x="66822" y="106704"/>
            <a:ext cx="287337" cy="530225"/>
          </a:xfrm>
          <a:prstGeom prst="rect">
            <a:avLst/>
          </a:prstGeom>
          <a:noFill/>
          <a:ln>
            <a:noFill/>
          </a:ln>
        </p:spPr>
      </p:pic>
      <p:sp>
        <p:nvSpPr>
          <p:cNvPr id="110" name="Google Shape;110;p2"/>
          <p:cNvSpPr txBox="1"/>
          <p:nvPr/>
        </p:nvSpPr>
        <p:spPr>
          <a:xfrm>
            <a:off x="240028" y="636929"/>
            <a:ext cx="17053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700" u="sng" cap="none" strike="noStrike">
                <a:solidFill>
                  <a:schemeClr val="accent1"/>
                </a:solidFill>
                <a:latin typeface="Twentieth Century"/>
                <a:ea typeface="Twentieth Century"/>
                <a:cs typeface="Twentieth Century"/>
                <a:sym typeface="Twentieth Century"/>
              </a:rPr>
              <a:t>avyuktaindia</a:t>
            </a:r>
            <a:r>
              <a:rPr b="0" i="1" lang="en-GB" sz="1800" u="sng" cap="none" strike="noStrike">
                <a:solidFill>
                  <a:schemeClr val="accent1"/>
                </a:solidFill>
                <a:latin typeface="Twentieth Century"/>
                <a:ea typeface="Twentieth Century"/>
                <a:cs typeface="Twentieth Century"/>
                <a:sym typeface="Twentieth Century"/>
              </a:rPr>
              <a:t> </a:t>
            </a:r>
            <a:endParaRPr/>
          </a:p>
        </p:txBody>
      </p:sp>
      <p:pic>
        <p:nvPicPr>
          <p:cNvPr id="111" name="Google Shape;111;p2"/>
          <p:cNvPicPr preferRelativeResize="0"/>
          <p:nvPr/>
        </p:nvPicPr>
        <p:blipFill rotWithShape="1">
          <a:blip r:embed="rId7">
            <a:alphaModFix/>
          </a:blip>
          <a:srcRect b="0" l="0" r="0" t="0"/>
          <a:stretch/>
        </p:blipFill>
        <p:spPr>
          <a:xfrm>
            <a:off x="460254" y="997367"/>
            <a:ext cx="582044" cy="256099"/>
          </a:xfrm>
          <a:prstGeom prst="rect">
            <a:avLst/>
          </a:prstGeom>
          <a:noFill/>
          <a:ln>
            <a:noFill/>
          </a:ln>
        </p:spPr>
      </p:pic>
      <p:grpSp>
        <p:nvGrpSpPr>
          <p:cNvPr id="112" name="Google Shape;112;p2"/>
          <p:cNvGrpSpPr/>
          <p:nvPr/>
        </p:nvGrpSpPr>
        <p:grpSpPr>
          <a:xfrm>
            <a:off x="9213854" y="5778821"/>
            <a:ext cx="2978146" cy="1079179"/>
            <a:chOff x="-217394" y="0"/>
            <a:chExt cx="3953221" cy="821634"/>
          </a:xfrm>
        </p:grpSpPr>
        <p:sp>
          <p:nvSpPr>
            <p:cNvPr id="113" name="Google Shape;113;p2"/>
            <p:cNvSpPr/>
            <p:nvPr/>
          </p:nvSpPr>
          <p:spPr>
            <a:xfrm>
              <a:off x="0" y="0"/>
              <a:ext cx="3735827" cy="821634"/>
            </a:xfrm>
            <a:prstGeom prst="homePlat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17394" y="0"/>
              <a:ext cx="3331666" cy="821634"/>
            </a:xfrm>
            <a:prstGeom prst="rect">
              <a:avLst/>
            </a:prstGeom>
            <a:noFill/>
            <a:ln>
              <a:noFill/>
            </a:ln>
          </p:spPr>
          <p:txBody>
            <a:bodyPr anchorCtr="0" anchor="ctr" bIns="66675" lIns="133350" spcFirstLastPara="1" rIns="33325" wrap="square" tIns="66675">
              <a:noAutofit/>
            </a:bodyPr>
            <a:lstStyle/>
            <a:p>
              <a:pPr indent="0" lvl="0" marL="0" marR="0" rtl="0" algn="ctr">
                <a:lnSpc>
                  <a:spcPct val="90000"/>
                </a:lnSpc>
                <a:spcBef>
                  <a:spcPts val="0"/>
                </a:spcBef>
                <a:spcAft>
                  <a:spcPts val="0"/>
                </a:spcAft>
                <a:buNone/>
              </a:pPr>
              <a:r>
                <a:rPr i="1" lang="en-GB" sz="1600" u="sng">
                  <a:solidFill>
                    <a:schemeClr val="lt1"/>
                  </a:solidFill>
                  <a:latin typeface="Twentieth Century"/>
                  <a:ea typeface="Twentieth Century"/>
                  <a:cs typeface="Twentieth Century"/>
                  <a:sym typeface="Twentieth Century"/>
                </a:rPr>
                <a:t>+1-408-791-3820</a:t>
              </a:r>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+91-856-00-00-600 </a:t>
              </a:r>
              <a:endParaRPr i="1" sz="1600" u="sng">
                <a:solidFill>
                  <a:schemeClr val="lt1"/>
                </a:solidFill>
                <a:latin typeface="Twentieth Century"/>
                <a:ea typeface="Twentieth Century"/>
                <a:cs typeface="Twentieth Century"/>
                <a:sym typeface="Twentieth Century"/>
              </a:endParaRPr>
            </a:p>
            <a:p>
              <a:pPr indent="0" lvl="0" marL="0" marR="0" rtl="0" algn="ctr">
                <a:lnSpc>
                  <a:spcPct val="90000"/>
                </a:lnSpc>
                <a:spcBef>
                  <a:spcPts val="560"/>
                </a:spcBef>
                <a:spcAft>
                  <a:spcPts val="0"/>
                </a:spcAft>
                <a:buNone/>
              </a:pPr>
              <a:r>
                <a:rPr i="1" lang="en-GB" sz="1600" u="sng">
                  <a:solidFill>
                    <a:schemeClr val="lt1"/>
                  </a:solidFill>
                  <a:latin typeface="Twentieth Century"/>
                  <a:ea typeface="Twentieth Century"/>
                  <a:cs typeface="Twentieth Century"/>
                  <a:sym typeface="Twentieth Century"/>
                </a:rPr>
                <a:t>sales@dialerindia.com</a:t>
              </a:r>
              <a:endParaRPr/>
            </a:p>
          </p:txBody>
        </p:sp>
      </p:grpSp>
      <p:pic>
        <p:nvPicPr>
          <p:cNvPr id="115" name="Google Shape;115;p2"/>
          <p:cNvPicPr preferRelativeResize="0"/>
          <p:nvPr/>
        </p:nvPicPr>
        <p:blipFill rotWithShape="1">
          <a:blip r:embed="rId8">
            <a:alphaModFix/>
          </a:blip>
          <a:srcRect b="0" l="0" r="0" t="0"/>
          <a:stretch/>
        </p:blipFill>
        <p:spPr>
          <a:xfrm>
            <a:off x="11400568" y="6120926"/>
            <a:ext cx="386263" cy="386263"/>
          </a:xfrm>
          <a:prstGeom prst="rect">
            <a:avLst/>
          </a:prstGeom>
          <a:noFill/>
          <a:ln>
            <a:noFill/>
          </a:ln>
        </p:spPr>
      </p:pic>
      <p:grpSp>
        <p:nvGrpSpPr>
          <p:cNvPr id="116" name="Google Shape;116;p2"/>
          <p:cNvGrpSpPr/>
          <p:nvPr/>
        </p:nvGrpSpPr>
        <p:grpSpPr>
          <a:xfrm>
            <a:off x="354159" y="5376773"/>
            <a:ext cx="1591245" cy="1488306"/>
            <a:chOff x="535700" y="3214906"/>
            <a:chExt cx="2044856" cy="2044856"/>
          </a:xfrm>
        </p:grpSpPr>
        <p:pic>
          <p:nvPicPr>
            <p:cNvPr id="117" name="Google Shape;117;p2"/>
            <p:cNvPicPr preferRelativeResize="0"/>
            <p:nvPr/>
          </p:nvPicPr>
          <p:blipFill rotWithShape="1">
            <a:blip r:embed="rId9">
              <a:alphaModFix/>
            </a:blip>
            <a:srcRect b="0" l="0" r="0" t="0"/>
            <a:stretch/>
          </p:blipFill>
          <p:spPr>
            <a:xfrm>
              <a:off x="535700" y="3214906"/>
              <a:ext cx="2044856" cy="2044856"/>
            </a:xfrm>
            <a:prstGeom prst="rect">
              <a:avLst/>
            </a:prstGeom>
            <a:noFill/>
            <a:ln>
              <a:noFill/>
            </a:ln>
          </p:spPr>
        </p:pic>
        <p:pic>
          <p:nvPicPr>
            <p:cNvPr id="118" name="Google Shape;118;p2"/>
            <p:cNvPicPr preferRelativeResize="0"/>
            <p:nvPr/>
          </p:nvPicPr>
          <p:blipFill rotWithShape="1">
            <a:blip r:embed="rId10">
              <a:alphaModFix/>
            </a:blip>
            <a:srcRect b="0" l="0" r="0" t="0"/>
            <a:stretch/>
          </p:blipFill>
          <p:spPr>
            <a:xfrm>
              <a:off x="1232204" y="3905835"/>
              <a:ext cx="651847" cy="669773"/>
            </a:xfrm>
            <a:prstGeom prst="ellipse">
              <a:avLst/>
            </a:prstGeom>
            <a:noFill/>
            <a:ln cap="rnd" cmpd="sng" w="63500">
              <a:solidFill>
                <a:schemeClr val="lt1"/>
              </a:solidFill>
              <a:prstDash val="solid"/>
              <a:round/>
              <a:headEnd len="sm" w="sm" type="none"/>
              <a:tailEnd len="sm" w="sm" type="none"/>
            </a:ln>
            <a:effectLst>
              <a:outerShdw blurRad="381000" sx="-80000" rotWithShape="0" dir="5400000" dist="292100" sy="-18000">
                <a:srgbClr val="000000">
                  <a:alpha val="21960"/>
                </a:srgbClr>
              </a:outerShdw>
            </a:effectLst>
          </p:spPr>
        </p:pic>
      </p:grpSp>
      <p:pic>
        <p:nvPicPr>
          <p:cNvPr id="119" name="Google Shape;119;p2"/>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23" name="Shape 123"/>
        <p:cNvGrpSpPr/>
        <p:nvPr/>
      </p:nvGrpSpPr>
      <p:grpSpPr>
        <a:xfrm>
          <a:off x="0" y="0"/>
          <a:ext cx="0" cy="0"/>
          <a:chOff x="0" y="0"/>
          <a:chExt cx="0" cy="0"/>
        </a:xfrm>
      </p:grpSpPr>
      <p:sp>
        <p:nvSpPr>
          <p:cNvPr id="124" name="Google Shape;124;p3"/>
          <p:cNvSpPr txBox="1"/>
          <p:nvPr>
            <p:ph type="title"/>
          </p:nvPr>
        </p:nvSpPr>
        <p:spPr>
          <a:xfrm>
            <a:off x="3033632" y="271609"/>
            <a:ext cx="6124800" cy="70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25" name="Google Shape;125;p3"/>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26" name="Google Shape;126;p3"/>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800" u="sng">
                <a:solidFill>
                  <a:schemeClr val="lt1"/>
                </a:solidFill>
                <a:latin typeface="Arial"/>
                <a:ea typeface="Arial"/>
                <a:cs typeface="Arial"/>
                <a:sym typeface="Arial"/>
              </a:rPr>
              <a:t>About SBE Finance</a:t>
            </a:r>
            <a:r>
              <a:rPr b="1" lang="en-GB" sz="2000">
                <a:solidFill>
                  <a:schemeClr val="lt1"/>
                </a:solidFill>
                <a:latin typeface="Arial"/>
                <a:ea typeface="Arial"/>
                <a:cs typeface="Arial"/>
                <a:sym typeface="Arial"/>
              </a:rPr>
              <a:t> </a:t>
            </a:r>
            <a:endParaRPr b="1" sz="2000">
              <a:solidFill>
                <a:schemeClr val="lt1"/>
              </a:solidFill>
              <a:latin typeface="Arial"/>
              <a:ea typeface="Arial"/>
              <a:cs typeface="Arial"/>
              <a:sym typeface="Arial"/>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GB" sz="2000">
                <a:solidFill>
                  <a:schemeClr val="lt1"/>
                </a:solidFill>
                <a:latin typeface="Arial"/>
                <a:ea typeface="Arial"/>
                <a:cs typeface="Arial"/>
                <a:sym typeface="Arial"/>
              </a:rPr>
              <a:t>SBE Finance ( Shree Balaji Enterprises Finance ) is one of the Leading DSA's of Rajasthan. Its Head Office is located at Jaipur, Rajasthan . SBE Finance believe in Smart work Rather than Hard work and that is how they do all the Smart work for their customers and provide them best offers for Banking Personal Loan. Choosing SBE Finance can help customers saves up to 30%  on EMI and save some amount while repaying the loan amount. SBE Finance provide direct Bank offers by doing in-depth study of available offers as per customer’s CIBIL Score and past repayment history. </a:t>
            </a:r>
            <a:br>
              <a:rPr lang="en-GB" sz="2000">
                <a:solidFill>
                  <a:schemeClr val="lt1"/>
                </a:solidFill>
                <a:latin typeface="Arial"/>
                <a:ea typeface="Arial"/>
                <a:cs typeface="Arial"/>
                <a:sym typeface="Arial"/>
              </a:rPr>
            </a:br>
            <a:r>
              <a:rPr lang="en-GB" sz="2000">
                <a:solidFill>
                  <a:schemeClr val="lt1"/>
                </a:solidFill>
                <a:latin typeface="Arial"/>
                <a:ea typeface="Arial"/>
                <a:cs typeface="Arial"/>
                <a:sym typeface="Arial"/>
              </a:rPr>
              <a:t>SBE Finance  is 4+ Years Old DSA, Affiliated with 7+ Banks like ICICI, HDFC, Axis, Yes Bank etc  , and Connected with 10+ NBFCs like Bajaj Finserv, Mahindra &amp; Mahindra Financial Services Limited, Muthoot Finance Ltd , Tata Capital Financial Services Limited etc.</a:t>
            </a:r>
            <a:endParaRPr sz="2000">
              <a:solidFill>
                <a:schemeClr val="lt1"/>
              </a:solidFill>
              <a:latin typeface="Arial"/>
              <a:ea typeface="Arial"/>
              <a:cs typeface="Arial"/>
              <a:sym typeface="Arial"/>
            </a:endParaRPr>
          </a:p>
        </p:txBody>
      </p:sp>
      <p:pic>
        <p:nvPicPr>
          <p:cNvPr id="127" name="Google Shape;127;p3"/>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33" name="Google Shape;133;p4"/>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800" u="sng">
                <a:solidFill>
                  <a:schemeClr val="lt1"/>
                </a:solidFill>
                <a:latin typeface="Arial"/>
                <a:ea typeface="Arial"/>
                <a:cs typeface="Arial"/>
                <a:sym typeface="Arial"/>
              </a:rPr>
              <a:t>SBE Finance Requirements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b="1" lang="en-GB" sz="2400">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GB" sz="2200">
                <a:solidFill>
                  <a:schemeClr val="lt1"/>
                </a:solidFill>
                <a:latin typeface="Arial"/>
                <a:ea typeface="Arial"/>
                <a:cs typeface="Arial"/>
                <a:sym typeface="Arial"/>
              </a:rPr>
              <a:t>SBE Finance needed a system with third party solution to accumulate all the information on a single platform. They wanted a solution which can give them flawless calling solution as well as can manage their Client’s Database, Calling schedule management, All Logs and recordings under single platform as before our solution they were managing such things like Client Meetings scheduling, Call-back Management, New Clients Management manually on multiple platforms which was tedious and too much time taking and even after a lot of hard work their records were still scattered on multiple channels . And due to this the optimum productivity from team is now coming as well as customer connectivity and retention was also very time taking process with lower output.</a:t>
            </a:r>
            <a:endParaRPr sz="2200">
              <a:solidFill>
                <a:schemeClr val="lt1"/>
              </a:solidFill>
              <a:latin typeface="Arial"/>
              <a:ea typeface="Arial"/>
              <a:cs typeface="Arial"/>
              <a:sym typeface="Arial"/>
            </a:endParaRPr>
          </a:p>
        </p:txBody>
      </p:sp>
      <p:sp>
        <p:nvSpPr>
          <p:cNvPr id="134" name="Google Shape;134;p4"/>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35" name="Google Shape;135;p4"/>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39"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41" name="Google Shape;141;p5"/>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800" u="sng">
                <a:solidFill>
                  <a:schemeClr val="lt1"/>
                </a:solidFill>
                <a:latin typeface="Arial"/>
                <a:ea typeface="Arial"/>
                <a:cs typeface="Arial"/>
                <a:sym typeface="Arial"/>
              </a:rPr>
              <a:t>Challenges at SBE Finance</a:t>
            </a:r>
            <a:endParaRPr b="1" sz="2800" u="sng">
              <a:solidFill>
                <a:schemeClr val="lt1"/>
              </a:solidFill>
              <a:latin typeface="Arial"/>
              <a:ea typeface="Arial"/>
              <a:cs typeface="Arial"/>
              <a:sym typeface="Arial"/>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200"/>
              <a:buFont typeface="Arial"/>
              <a:buAutoNum type="arabicPeriod"/>
            </a:pPr>
            <a:r>
              <a:rPr lang="en-GB" sz="2200">
                <a:solidFill>
                  <a:schemeClr val="lt1"/>
                </a:solidFill>
                <a:latin typeface="Arial"/>
                <a:ea typeface="Arial"/>
                <a:cs typeface="Arial"/>
                <a:sym typeface="Arial"/>
              </a:rPr>
              <a:t>In Early stages we need to fetch the relevant data from their database which were scattered on multiple channels, with different condition. </a:t>
            </a:r>
            <a:endParaRPr sz="22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200"/>
              <a:buFont typeface="Arial"/>
              <a:buAutoNum type="arabicPeriod"/>
            </a:pPr>
            <a:r>
              <a:rPr lang="en-GB" sz="2200">
                <a:solidFill>
                  <a:schemeClr val="lt1"/>
                </a:solidFill>
                <a:latin typeface="Arial"/>
                <a:ea typeface="Arial"/>
                <a:cs typeface="Arial"/>
                <a:sym typeface="Arial"/>
              </a:rPr>
              <a:t>We Needed to design the Database as per their requirements and needs to be integrated it with our Avyukta Dialer Suite.</a:t>
            </a:r>
            <a:endParaRPr/>
          </a:p>
          <a:p>
            <a:pPr indent="-457200" lvl="0" marL="457200" marR="0" rtl="0" algn="l">
              <a:spcBef>
                <a:spcPts val="0"/>
              </a:spcBef>
              <a:spcAft>
                <a:spcPts val="0"/>
              </a:spcAft>
              <a:buClr>
                <a:schemeClr val="lt1"/>
              </a:buClr>
              <a:buSzPts val="2200"/>
              <a:buFont typeface="Arial"/>
              <a:buAutoNum type="arabicPeriod"/>
            </a:pPr>
            <a:r>
              <a:rPr lang="en-GB" sz="2200">
                <a:solidFill>
                  <a:schemeClr val="lt1"/>
                </a:solidFill>
                <a:latin typeface="Arial"/>
                <a:ea typeface="Arial"/>
                <a:cs typeface="Arial"/>
                <a:sym typeface="Arial"/>
              </a:rPr>
              <a:t>To manage such information we created a details Info Guide with around 50+ fields  and multiple dropdown selections where all Information can be available to the tele caller on a single screen. </a:t>
            </a:r>
            <a:endParaRPr/>
          </a:p>
          <a:p>
            <a:pPr indent="-457200" lvl="0" marL="457200" marR="0" rtl="0" algn="l">
              <a:spcBef>
                <a:spcPts val="0"/>
              </a:spcBef>
              <a:spcAft>
                <a:spcPts val="0"/>
              </a:spcAft>
              <a:buClr>
                <a:schemeClr val="lt1"/>
              </a:buClr>
              <a:buSzPts val="2200"/>
              <a:buFont typeface="Arial"/>
              <a:buAutoNum type="arabicPeriod"/>
            </a:pPr>
            <a:r>
              <a:rPr lang="en-GB" sz="2200">
                <a:solidFill>
                  <a:schemeClr val="lt1"/>
                </a:solidFill>
                <a:latin typeface="Arial"/>
                <a:ea typeface="Arial"/>
                <a:cs typeface="Arial"/>
                <a:sym typeface="Arial"/>
              </a:rPr>
              <a:t>Another big challenge was to maintain the privacy and security of data as Security of    data is a major issue with all the clients.</a:t>
            </a:r>
            <a:endParaRPr/>
          </a:p>
          <a:p>
            <a:pPr indent="-457200" lvl="0" marL="457200" marR="0" rtl="0" algn="l">
              <a:spcBef>
                <a:spcPts val="0"/>
              </a:spcBef>
              <a:spcAft>
                <a:spcPts val="0"/>
              </a:spcAft>
              <a:buClr>
                <a:schemeClr val="lt1"/>
              </a:buClr>
              <a:buSzPts val="2200"/>
              <a:buFont typeface="Arial"/>
              <a:buAutoNum type="arabicPeriod"/>
            </a:pPr>
            <a:r>
              <a:rPr lang="en-GB" sz="2200">
                <a:solidFill>
                  <a:schemeClr val="lt1"/>
                </a:solidFill>
                <a:latin typeface="Arial"/>
                <a:ea typeface="Arial"/>
                <a:cs typeface="Arial"/>
                <a:sym typeface="Arial"/>
              </a:rPr>
              <a:t>Another requirement was Follow me routing and After hours routing flexibility.</a:t>
            </a:r>
            <a:endParaRPr sz="2200">
              <a:solidFill>
                <a:schemeClr val="lt1"/>
              </a:solidFill>
              <a:latin typeface="Arial"/>
              <a:ea typeface="Arial"/>
              <a:cs typeface="Arial"/>
              <a:sym typeface="Arial"/>
            </a:endParaRPr>
          </a:p>
        </p:txBody>
      </p:sp>
      <p:sp>
        <p:nvSpPr>
          <p:cNvPr id="142" name="Google Shape;142;p5"/>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43" name="Google Shape;143;p5"/>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47"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49" name="Google Shape;149;p6"/>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800" u="sng">
                <a:solidFill>
                  <a:schemeClr val="lt1"/>
                </a:solidFill>
                <a:latin typeface="Arial"/>
                <a:ea typeface="Arial"/>
                <a:cs typeface="Arial"/>
                <a:sym typeface="Arial"/>
              </a:rPr>
              <a:t>Solutions we implemented at SBE Finance</a:t>
            </a:r>
            <a:r>
              <a:rPr b="1" lang="en-GB" sz="2800">
                <a:solidFill>
                  <a:schemeClr val="lt1"/>
                </a:solidFill>
                <a:latin typeface="Arial"/>
                <a:ea typeface="Arial"/>
                <a:cs typeface="Arial"/>
                <a:sym typeface="Arial"/>
              </a:rPr>
              <a:t> </a:t>
            </a:r>
            <a:endParaRPr b="1" sz="2800">
              <a:solidFill>
                <a:schemeClr val="lt1"/>
              </a:solidFill>
              <a:latin typeface="Arial"/>
              <a:ea typeface="Arial"/>
              <a:cs typeface="Arial"/>
              <a:sym typeface="Arial"/>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We implemented our Avyukta Dialer Suite with data migration from their database to our Dialer Database to maintain all their data under single roof.</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 Complete case history availability for Incoming or outgoing calls to the tele caller screen instantly for existing customer along with their eligibility for the finance and for New case / lead  tele caller can updated the details on single screen which we had designed for them.</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Few clicks call records availability in system and anytime customer logs with complete calling history availability on few clicks for auditing and monitoring purpose.</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Follow me call routing with option for After hours call routing flexibility.</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Predefined as well as custom SMS facility from tele caller screen as well as automated SMS delivery system for timely info. updating to customers.</a:t>
            </a:r>
            <a:endParaRPr sz="2000">
              <a:solidFill>
                <a:schemeClr val="lt1"/>
              </a:solidFill>
              <a:latin typeface="Arial"/>
              <a:ea typeface="Arial"/>
              <a:cs typeface="Arial"/>
              <a:sym typeface="Arial"/>
            </a:endParaRPr>
          </a:p>
          <a:p>
            <a:pPr indent="-330200" lvl="0" marL="457200" marR="0" rtl="0" algn="l">
              <a:spcBef>
                <a:spcPts val="0"/>
              </a:spcBef>
              <a:spcAft>
                <a:spcPts val="0"/>
              </a:spcAft>
              <a:buClr>
                <a:schemeClr val="dk1"/>
              </a:buClr>
              <a:buSzPts val="2000"/>
              <a:buFont typeface="Arial"/>
              <a:buNone/>
            </a:pPr>
            <a:r>
              <a:t/>
            </a:r>
            <a:endParaRPr sz="2000">
              <a:solidFill>
                <a:schemeClr val="lt1"/>
              </a:solidFill>
              <a:latin typeface="Arial"/>
              <a:ea typeface="Arial"/>
              <a:cs typeface="Arial"/>
              <a:sym typeface="Arial"/>
            </a:endParaRPr>
          </a:p>
        </p:txBody>
      </p:sp>
      <p:sp>
        <p:nvSpPr>
          <p:cNvPr id="150" name="Google Shape;150;p6"/>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51" name="Google Shape;151;p6"/>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55" name="Shape 155"/>
        <p:cNvGrpSpPr/>
        <p:nvPr/>
      </p:nvGrpSpPr>
      <p:grpSpPr>
        <a:xfrm>
          <a:off x="0" y="0"/>
          <a:ext cx="0" cy="0"/>
          <a:chOff x="0" y="0"/>
          <a:chExt cx="0" cy="0"/>
        </a:xfrm>
      </p:grpSpPr>
      <p:pic>
        <p:nvPicPr>
          <p:cNvPr id="156" name="Google Shape;156;p7"/>
          <p:cNvPicPr preferRelativeResize="0"/>
          <p:nvPr/>
        </p:nvPicPr>
        <p:blipFill rotWithShape="1">
          <a:blip r:embed="rId3">
            <a:alphaModFix/>
          </a:blip>
          <a:srcRect b="0" l="0" r="0" t="0"/>
          <a:stretch/>
        </p:blipFill>
        <p:spPr>
          <a:xfrm>
            <a:off x="10412082" y="207380"/>
            <a:ext cx="1518249" cy="965655"/>
          </a:xfrm>
          <a:prstGeom prst="rect">
            <a:avLst/>
          </a:prstGeom>
          <a:noFill/>
          <a:ln>
            <a:noFill/>
          </a:ln>
        </p:spPr>
      </p:pic>
      <p:sp>
        <p:nvSpPr>
          <p:cNvPr id="157" name="Google Shape;157;p7"/>
          <p:cNvSpPr/>
          <p:nvPr/>
        </p:nvSpPr>
        <p:spPr>
          <a:xfrm>
            <a:off x="681487" y="1613140"/>
            <a:ext cx="10739887" cy="4917056"/>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2800" u="sng">
                <a:solidFill>
                  <a:schemeClr val="lt1"/>
                </a:solidFill>
                <a:latin typeface="Arial"/>
                <a:ea typeface="Arial"/>
                <a:cs typeface="Arial"/>
                <a:sym typeface="Arial"/>
              </a:rPr>
              <a:t>The Result</a:t>
            </a:r>
            <a:endParaRPr/>
          </a:p>
          <a:p>
            <a:pPr indent="0" lvl="0" marL="0" marR="0" rtl="0" algn="l">
              <a:spcBef>
                <a:spcPts val="0"/>
              </a:spcBef>
              <a:spcAft>
                <a:spcPts val="0"/>
              </a:spcAft>
              <a:buNone/>
            </a:pPr>
            <a:r>
              <a:t/>
            </a:r>
            <a:endParaRPr sz="2800">
              <a:solidFill>
                <a:schemeClr val="lt1"/>
              </a:solidFill>
              <a:latin typeface="Arial"/>
              <a:ea typeface="Arial"/>
              <a:cs typeface="Arial"/>
              <a:sym typeface="Arial"/>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Our Dialer suite with managed data helped them to manage their clients data under single roof , which reduced manual hard work to fetch and maintain the customer data within minimal time as well as drastic improvement in overall productivity of work force.</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Our Specially designed detailed reporting system provided them proper reports for all satisfied and unsatisfied customers which helps them to improve the weaker sections of their services as well as team improvement , on the basis of the feedbacks from the customers.</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With Our Solution now call back schedules and routing can be swiftly managed according to any type of requirement.</a:t>
            </a:r>
            <a:endParaRPr/>
          </a:p>
          <a:p>
            <a:pPr indent="-457200" lvl="0" marL="457200" marR="0" rtl="0" algn="l">
              <a:spcBef>
                <a:spcPts val="0"/>
              </a:spcBef>
              <a:spcAft>
                <a:spcPts val="0"/>
              </a:spcAft>
              <a:buClr>
                <a:schemeClr val="lt1"/>
              </a:buClr>
              <a:buSzPts val="2000"/>
              <a:buFont typeface="Arial"/>
              <a:buAutoNum type="arabicPeriod"/>
            </a:pPr>
            <a:r>
              <a:rPr lang="en-GB" sz="2000">
                <a:solidFill>
                  <a:schemeClr val="lt1"/>
                </a:solidFill>
                <a:latin typeface="Arial"/>
                <a:ea typeface="Arial"/>
                <a:cs typeface="Arial"/>
                <a:sym typeface="Arial"/>
              </a:rPr>
              <a:t>Our solution minimised the time for the customer to connect to right concern person over call as well as their work force productivity is overall increased by 60-65 % with significantly higher number of retained and happy customers.</a:t>
            </a:r>
            <a:endParaRPr sz="2000">
              <a:solidFill>
                <a:schemeClr val="lt1"/>
              </a:solidFill>
              <a:latin typeface="Arial"/>
              <a:ea typeface="Arial"/>
              <a:cs typeface="Arial"/>
              <a:sym typeface="Arial"/>
            </a:endParaRPr>
          </a:p>
        </p:txBody>
      </p:sp>
      <p:sp>
        <p:nvSpPr>
          <p:cNvPr id="158" name="Google Shape;158;p7"/>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59" name="Google Shape;159;p7"/>
          <p:cNvPicPr preferRelativeResize="0"/>
          <p:nvPr/>
        </p:nvPicPr>
        <p:blipFill rotWithShape="1">
          <a:blip r:embed="rId4">
            <a:alphaModFix/>
          </a:blip>
          <a:srcRect b="0" l="0" r="0" t="0"/>
          <a:stretch/>
        </p:blipFill>
        <p:spPr>
          <a:xfrm>
            <a:off x="543465" y="295544"/>
            <a:ext cx="1733909" cy="6533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163" name="Shape 163"/>
        <p:cNvGrpSpPr/>
        <p:nvPr/>
      </p:nvGrpSpPr>
      <p:grpSpPr>
        <a:xfrm>
          <a:off x="0" y="0"/>
          <a:ext cx="0" cy="0"/>
          <a:chOff x="0" y="0"/>
          <a:chExt cx="0" cy="0"/>
        </a:xfrm>
      </p:grpSpPr>
      <p:pic>
        <p:nvPicPr>
          <p:cNvPr id="164" name="Google Shape;164;p8"/>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
        <p:nvSpPr>
          <p:cNvPr id="165" name="Google Shape;165;p8"/>
          <p:cNvSpPr txBox="1"/>
          <p:nvPr>
            <p:ph type="title"/>
          </p:nvPr>
        </p:nvSpPr>
        <p:spPr>
          <a:xfrm>
            <a:off x="3403831" y="183017"/>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166" name="Google Shape;166;p8"/>
          <p:cNvPicPr preferRelativeResize="0"/>
          <p:nvPr/>
        </p:nvPicPr>
        <p:blipFill rotWithShape="1">
          <a:blip r:embed="rId4">
            <a:alphaModFix/>
          </a:blip>
          <a:srcRect b="0" l="0" r="0" t="0"/>
          <a:stretch/>
        </p:blipFill>
        <p:spPr>
          <a:xfrm>
            <a:off x="10094947" y="1992065"/>
            <a:ext cx="1614818" cy="1038097"/>
          </a:xfrm>
          <a:prstGeom prst="rect">
            <a:avLst/>
          </a:prstGeom>
          <a:noFill/>
          <a:ln>
            <a:noFill/>
          </a:ln>
        </p:spPr>
      </p:pic>
      <p:pic>
        <p:nvPicPr>
          <p:cNvPr id="167" name="Google Shape;167;p8"/>
          <p:cNvPicPr preferRelativeResize="0"/>
          <p:nvPr/>
        </p:nvPicPr>
        <p:blipFill rotWithShape="1">
          <a:blip r:embed="rId5">
            <a:alphaModFix/>
          </a:blip>
          <a:srcRect b="0" l="0" r="0" t="0"/>
          <a:stretch/>
        </p:blipFill>
        <p:spPr>
          <a:xfrm>
            <a:off x="1892300" y="3292057"/>
            <a:ext cx="1140619" cy="1528664"/>
          </a:xfrm>
          <a:prstGeom prst="rect">
            <a:avLst/>
          </a:prstGeom>
          <a:noFill/>
          <a:ln>
            <a:noFill/>
          </a:ln>
        </p:spPr>
      </p:pic>
      <p:pic>
        <p:nvPicPr>
          <p:cNvPr id="168" name="Google Shape;168;p8"/>
          <p:cNvPicPr preferRelativeResize="0"/>
          <p:nvPr/>
        </p:nvPicPr>
        <p:blipFill rotWithShape="1">
          <a:blip r:embed="rId6">
            <a:alphaModFix/>
          </a:blip>
          <a:srcRect b="0" l="0" r="0" t="0"/>
          <a:stretch/>
        </p:blipFill>
        <p:spPr>
          <a:xfrm>
            <a:off x="4347150" y="3030800"/>
            <a:ext cx="1149298" cy="873125"/>
          </a:xfrm>
          <a:prstGeom prst="rect">
            <a:avLst/>
          </a:prstGeom>
          <a:noFill/>
          <a:ln>
            <a:noFill/>
          </a:ln>
        </p:spPr>
      </p:pic>
      <p:pic>
        <p:nvPicPr>
          <p:cNvPr id="169" name="Google Shape;169;p8"/>
          <p:cNvPicPr preferRelativeResize="0"/>
          <p:nvPr/>
        </p:nvPicPr>
        <p:blipFill rotWithShape="1">
          <a:blip r:embed="rId7">
            <a:alphaModFix/>
          </a:blip>
          <a:srcRect b="0" l="0" r="0" t="0"/>
          <a:stretch/>
        </p:blipFill>
        <p:spPr>
          <a:xfrm>
            <a:off x="10638617" y="3060307"/>
            <a:ext cx="701218" cy="701218"/>
          </a:xfrm>
          <a:prstGeom prst="rect">
            <a:avLst/>
          </a:prstGeom>
          <a:noFill/>
          <a:ln>
            <a:noFill/>
          </a:ln>
        </p:spPr>
      </p:pic>
      <p:pic>
        <p:nvPicPr>
          <p:cNvPr id="170" name="Google Shape;170;p8"/>
          <p:cNvPicPr preferRelativeResize="0"/>
          <p:nvPr/>
        </p:nvPicPr>
        <p:blipFill rotWithShape="1">
          <a:blip r:embed="rId8">
            <a:alphaModFix/>
          </a:blip>
          <a:srcRect b="0" l="0" r="0" t="0"/>
          <a:stretch/>
        </p:blipFill>
        <p:spPr>
          <a:xfrm>
            <a:off x="9925811" y="3788531"/>
            <a:ext cx="712832" cy="643361"/>
          </a:xfrm>
          <a:prstGeom prst="rect">
            <a:avLst/>
          </a:prstGeom>
          <a:noFill/>
          <a:ln>
            <a:noFill/>
          </a:ln>
        </p:spPr>
      </p:pic>
      <p:pic>
        <p:nvPicPr>
          <p:cNvPr id="171" name="Google Shape;171;p8"/>
          <p:cNvPicPr preferRelativeResize="0"/>
          <p:nvPr/>
        </p:nvPicPr>
        <p:blipFill rotWithShape="1">
          <a:blip r:embed="rId9">
            <a:alphaModFix/>
          </a:blip>
          <a:srcRect b="0" l="0" r="0" t="0"/>
          <a:stretch/>
        </p:blipFill>
        <p:spPr>
          <a:xfrm>
            <a:off x="11353799" y="3759440"/>
            <a:ext cx="734367" cy="684248"/>
          </a:xfrm>
          <a:prstGeom prst="rect">
            <a:avLst/>
          </a:prstGeom>
          <a:noFill/>
          <a:ln>
            <a:noFill/>
          </a:ln>
        </p:spPr>
      </p:pic>
      <p:cxnSp>
        <p:nvCxnSpPr>
          <p:cNvPr id="172" name="Google Shape;172;p8"/>
          <p:cNvCxnSpPr/>
          <p:nvPr/>
        </p:nvCxnSpPr>
        <p:spPr>
          <a:xfrm flipH="1" rot="10800000">
            <a:off x="3094892" y="3376174"/>
            <a:ext cx="1085100" cy="442200"/>
          </a:xfrm>
          <a:prstGeom prst="bentConnector3">
            <a:avLst>
              <a:gd fmla="val 50006" name="adj1"/>
            </a:avLst>
          </a:prstGeom>
          <a:noFill/>
          <a:ln cap="flat" cmpd="sng" w="9525">
            <a:solidFill>
              <a:schemeClr val="accent1"/>
            </a:solidFill>
            <a:prstDash val="solid"/>
            <a:miter lim="800000"/>
            <a:headEnd len="sm" w="sm" type="none"/>
            <a:tailEnd len="med" w="med" type="triangle"/>
          </a:ln>
        </p:spPr>
      </p:cxnSp>
      <p:cxnSp>
        <p:nvCxnSpPr>
          <p:cNvPr id="173" name="Google Shape;173;p8"/>
          <p:cNvCxnSpPr/>
          <p:nvPr/>
        </p:nvCxnSpPr>
        <p:spPr>
          <a:xfrm>
            <a:off x="5617029" y="3547068"/>
            <a:ext cx="2461200" cy="4005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cxnSp>
        <p:nvCxnSpPr>
          <p:cNvPr id="174" name="Google Shape;174;p8"/>
          <p:cNvCxnSpPr/>
          <p:nvPr/>
        </p:nvCxnSpPr>
        <p:spPr>
          <a:xfrm flipH="1" rot="10800000">
            <a:off x="5536642" y="2906601"/>
            <a:ext cx="4260900" cy="4395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sp>
        <p:nvSpPr>
          <p:cNvPr id="175" name="Google Shape;175;p8"/>
          <p:cNvSpPr/>
          <p:nvPr/>
        </p:nvSpPr>
        <p:spPr>
          <a:xfrm>
            <a:off x="9534892" y="1308100"/>
            <a:ext cx="244107" cy="5461000"/>
          </a:xfrm>
          <a:prstGeom prst="corner">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8"/>
          <p:cNvSpPr txBox="1"/>
          <p:nvPr/>
        </p:nvSpPr>
        <p:spPr>
          <a:xfrm>
            <a:off x="4557126" y="3171477"/>
            <a:ext cx="86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1"/>
                </a:solidFill>
                <a:latin typeface="Arial"/>
                <a:ea typeface="Arial"/>
                <a:cs typeface="Arial"/>
                <a:sym typeface="Arial"/>
              </a:rPr>
              <a:t>Switch</a:t>
            </a:r>
            <a:endParaRPr b="1" sz="1800">
              <a:solidFill>
                <a:schemeClr val="accent1"/>
              </a:solidFill>
              <a:latin typeface="Arial"/>
              <a:ea typeface="Arial"/>
              <a:cs typeface="Arial"/>
              <a:sym typeface="Arial"/>
            </a:endParaRPr>
          </a:p>
        </p:txBody>
      </p:sp>
      <p:sp>
        <p:nvSpPr>
          <p:cNvPr id="177" name="Google Shape;177;p8"/>
          <p:cNvSpPr txBox="1"/>
          <p:nvPr/>
        </p:nvSpPr>
        <p:spPr>
          <a:xfrm>
            <a:off x="2102612" y="3598922"/>
            <a:ext cx="108271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FF00"/>
                </a:solidFill>
                <a:latin typeface="Arial"/>
                <a:ea typeface="Arial"/>
                <a:cs typeface="Arial"/>
                <a:sym typeface="Arial"/>
              </a:rPr>
              <a:t>Avyukta</a:t>
            </a:r>
            <a:endParaRPr/>
          </a:p>
          <a:p>
            <a:pPr indent="0" lvl="0" marL="0" marR="0" rtl="0" algn="l">
              <a:spcBef>
                <a:spcPts val="0"/>
              </a:spcBef>
              <a:spcAft>
                <a:spcPts val="0"/>
              </a:spcAft>
              <a:buNone/>
            </a:pPr>
            <a:r>
              <a:rPr lang="en-GB" sz="1800">
                <a:solidFill>
                  <a:srgbClr val="FFFF00"/>
                </a:solidFill>
                <a:latin typeface="Arial"/>
                <a:ea typeface="Arial"/>
                <a:cs typeface="Arial"/>
                <a:sym typeface="Arial"/>
              </a:rPr>
              <a:t>Dialer</a:t>
            </a:r>
            <a:endParaRPr/>
          </a:p>
          <a:p>
            <a:pPr indent="0" lvl="0" marL="0" marR="0" rtl="0" algn="l">
              <a:spcBef>
                <a:spcPts val="0"/>
              </a:spcBef>
              <a:spcAft>
                <a:spcPts val="0"/>
              </a:spcAft>
              <a:buNone/>
            </a:pPr>
            <a:r>
              <a:rPr lang="en-GB" sz="1800">
                <a:solidFill>
                  <a:srgbClr val="FFFF00"/>
                </a:solidFill>
                <a:latin typeface="Arial"/>
                <a:ea typeface="Arial"/>
                <a:cs typeface="Arial"/>
                <a:sym typeface="Arial"/>
              </a:rPr>
              <a:t>Server</a:t>
            </a:r>
            <a:endParaRPr sz="1800">
              <a:solidFill>
                <a:srgbClr val="FFFF00"/>
              </a:solidFill>
              <a:latin typeface="Arial"/>
              <a:ea typeface="Arial"/>
              <a:cs typeface="Arial"/>
              <a:sym typeface="Arial"/>
            </a:endParaRPr>
          </a:p>
        </p:txBody>
      </p:sp>
      <p:sp>
        <p:nvSpPr>
          <p:cNvPr id="178" name="Google Shape;178;p8"/>
          <p:cNvSpPr txBox="1"/>
          <p:nvPr/>
        </p:nvSpPr>
        <p:spPr>
          <a:xfrm>
            <a:off x="10230269" y="1607435"/>
            <a:ext cx="1509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0070C0"/>
                </a:solidFill>
                <a:latin typeface="Arial"/>
                <a:ea typeface="Arial"/>
                <a:cs typeface="Arial"/>
                <a:sym typeface="Arial"/>
              </a:rPr>
              <a:t>Agent Floor</a:t>
            </a:r>
            <a:endParaRPr b="1" sz="1800" u="sng">
              <a:solidFill>
                <a:srgbClr val="0070C0"/>
              </a:solidFill>
              <a:latin typeface="Arial"/>
              <a:ea typeface="Arial"/>
              <a:cs typeface="Arial"/>
              <a:sym typeface="Arial"/>
            </a:endParaRPr>
          </a:p>
        </p:txBody>
      </p:sp>
      <p:pic>
        <p:nvPicPr>
          <p:cNvPr id="179" name="Google Shape;179;p8"/>
          <p:cNvPicPr preferRelativeResize="0"/>
          <p:nvPr/>
        </p:nvPicPr>
        <p:blipFill rotWithShape="1">
          <a:blip r:embed="rId10">
            <a:alphaModFix/>
          </a:blip>
          <a:srcRect b="0" l="0" r="0" t="0"/>
          <a:stretch/>
        </p:blipFill>
        <p:spPr>
          <a:xfrm>
            <a:off x="5880341" y="4075188"/>
            <a:ext cx="641040" cy="436002"/>
          </a:xfrm>
          <a:prstGeom prst="rect">
            <a:avLst/>
          </a:prstGeom>
          <a:noFill/>
          <a:ln>
            <a:noFill/>
          </a:ln>
        </p:spPr>
      </p:pic>
      <p:sp>
        <p:nvSpPr>
          <p:cNvPr id="180" name="Google Shape;180;p8"/>
          <p:cNvSpPr txBox="1"/>
          <p:nvPr/>
        </p:nvSpPr>
        <p:spPr>
          <a:xfrm>
            <a:off x="5722315" y="4467891"/>
            <a:ext cx="12110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0070C0"/>
                </a:solidFill>
                <a:latin typeface="Arial"/>
                <a:ea typeface="Arial"/>
                <a:cs typeface="Arial"/>
                <a:sym typeface="Arial"/>
              </a:rPr>
              <a:t>Wi-Fi Router</a:t>
            </a:r>
            <a:endParaRPr sz="1400">
              <a:solidFill>
                <a:srgbClr val="0070C0"/>
              </a:solidFill>
              <a:latin typeface="Arial"/>
              <a:ea typeface="Arial"/>
              <a:cs typeface="Arial"/>
              <a:sym typeface="Arial"/>
            </a:endParaRPr>
          </a:p>
        </p:txBody>
      </p:sp>
      <p:sp>
        <p:nvSpPr>
          <p:cNvPr id="181" name="Google Shape;181;p8"/>
          <p:cNvSpPr txBox="1"/>
          <p:nvPr/>
        </p:nvSpPr>
        <p:spPr>
          <a:xfrm>
            <a:off x="9987515" y="4534514"/>
            <a:ext cx="142983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0070C0"/>
                </a:solidFill>
                <a:latin typeface="Arial"/>
                <a:ea typeface="Arial"/>
                <a:cs typeface="Arial"/>
                <a:sym typeface="Arial"/>
              </a:rPr>
              <a:t>Sales Force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USB Headphone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IP 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Soft 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Agent PC</a:t>
            </a:r>
            <a:endParaRPr sz="1400">
              <a:solidFill>
                <a:srgbClr val="0070C0"/>
              </a:solidFill>
              <a:latin typeface="Arial"/>
              <a:ea typeface="Arial"/>
              <a:cs typeface="Arial"/>
              <a:sym typeface="Arial"/>
            </a:endParaRPr>
          </a:p>
        </p:txBody>
      </p:sp>
      <p:pic>
        <p:nvPicPr>
          <p:cNvPr id="182" name="Google Shape;182;p8"/>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pic>
        <p:nvPicPr>
          <p:cNvPr descr="10125-blue-cloud-design.png" id="183" name="Google Shape;183;p8"/>
          <p:cNvPicPr preferRelativeResize="0"/>
          <p:nvPr/>
        </p:nvPicPr>
        <p:blipFill rotWithShape="1">
          <a:blip r:embed="rId11">
            <a:alphaModFix/>
          </a:blip>
          <a:srcRect b="0" l="0" r="0" t="0"/>
          <a:stretch/>
        </p:blipFill>
        <p:spPr>
          <a:xfrm>
            <a:off x="180871" y="1507253"/>
            <a:ext cx="2285564" cy="1057874"/>
          </a:xfrm>
          <a:prstGeom prst="rect">
            <a:avLst/>
          </a:prstGeom>
          <a:noFill/>
          <a:ln>
            <a:noFill/>
          </a:ln>
        </p:spPr>
      </p:pic>
      <p:sp>
        <p:nvSpPr>
          <p:cNvPr id="184" name="Google Shape;184;p8"/>
          <p:cNvSpPr txBox="1"/>
          <p:nvPr/>
        </p:nvSpPr>
        <p:spPr>
          <a:xfrm>
            <a:off x="260298" y="1758462"/>
            <a:ext cx="205082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00">
                <a:solidFill>
                  <a:schemeClr val="dk1"/>
                </a:solidFill>
                <a:latin typeface="Arial"/>
                <a:ea typeface="Arial"/>
                <a:cs typeface="Arial"/>
                <a:sym typeface="Arial"/>
              </a:rPr>
              <a:t>Inbound Calls From New / Existing Customers</a:t>
            </a:r>
            <a:endParaRPr b="1" i="1" sz="1400">
              <a:solidFill>
                <a:schemeClr val="dk1"/>
              </a:solidFill>
              <a:latin typeface="Arial"/>
              <a:ea typeface="Arial"/>
              <a:cs typeface="Arial"/>
              <a:sym typeface="Arial"/>
            </a:endParaRPr>
          </a:p>
        </p:txBody>
      </p:sp>
      <p:cxnSp>
        <p:nvCxnSpPr>
          <p:cNvPr id="185" name="Google Shape;185;p8"/>
          <p:cNvCxnSpPr/>
          <p:nvPr/>
        </p:nvCxnSpPr>
        <p:spPr>
          <a:xfrm>
            <a:off x="8018585" y="2130251"/>
            <a:ext cx="2026200" cy="380400"/>
          </a:xfrm>
          <a:prstGeom prst="bentConnector3">
            <a:avLst>
              <a:gd fmla="val 49997" name="adj1"/>
            </a:avLst>
          </a:prstGeom>
          <a:noFill/>
          <a:ln cap="flat" cmpd="sng" w="9525">
            <a:solidFill>
              <a:schemeClr val="accent1"/>
            </a:solidFill>
            <a:prstDash val="solid"/>
            <a:miter lim="800000"/>
            <a:headEnd len="med" w="med" type="stealth"/>
            <a:tailEnd len="med" w="med" type="stealth"/>
          </a:ln>
        </p:spPr>
      </p:cxnSp>
      <p:pic>
        <p:nvPicPr>
          <p:cNvPr id="186" name="Google Shape;186;p8"/>
          <p:cNvPicPr preferRelativeResize="0"/>
          <p:nvPr/>
        </p:nvPicPr>
        <p:blipFill rotWithShape="1">
          <a:blip r:embed="rId12">
            <a:alphaModFix/>
          </a:blip>
          <a:srcRect b="0" l="0" r="0" t="0"/>
          <a:stretch/>
        </p:blipFill>
        <p:spPr>
          <a:xfrm>
            <a:off x="3817561" y="1137746"/>
            <a:ext cx="485775" cy="419100"/>
          </a:xfrm>
          <a:prstGeom prst="rect">
            <a:avLst/>
          </a:prstGeom>
          <a:noFill/>
          <a:ln>
            <a:noFill/>
          </a:ln>
        </p:spPr>
      </p:pic>
      <p:sp>
        <p:nvSpPr>
          <p:cNvPr id="187" name="Google Shape;187;p8"/>
          <p:cNvSpPr txBox="1"/>
          <p:nvPr/>
        </p:nvSpPr>
        <p:spPr>
          <a:xfrm>
            <a:off x="2525614" y="1139162"/>
            <a:ext cx="14097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chemeClr val="dk1"/>
                </a:solidFill>
                <a:latin typeface="Arial"/>
                <a:ea typeface="Arial"/>
                <a:cs typeface="Arial"/>
                <a:sym typeface="Arial"/>
              </a:rPr>
              <a:t>INB and OB Calls </a:t>
            </a:r>
            <a:endParaRPr b="1" i="1" sz="1200">
              <a:solidFill>
                <a:schemeClr val="dk1"/>
              </a:solidFill>
              <a:latin typeface="Arial"/>
              <a:ea typeface="Arial"/>
              <a:cs typeface="Arial"/>
              <a:sym typeface="Arial"/>
            </a:endParaRPr>
          </a:p>
        </p:txBody>
      </p:sp>
      <p:pic>
        <p:nvPicPr>
          <p:cNvPr descr="10125-blue-cloud-design.png" id="188" name="Google Shape;188;p8"/>
          <p:cNvPicPr preferRelativeResize="0"/>
          <p:nvPr/>
        </p:nvPicPr>
        <p:blipFill rotWithShape="1">
          <a:blip r:embed="rId13">
            <a:alphaModFix/>
          </a:blip>
          <a:srcRect b="0" l="0" r="0" t="0"/>
          <a:stretch/>
        </p:blipFill>
        <p:spPr>
          <a:xfrm>
            <a:off x="5813998" y="1533923"/>
            <a:ext cx="2195115" cy="1166812"/>
          </a:xfrm>
          <a:prstGeom prst="rect">
            <a:avLst/>
          </a:prstGeom>
          <a:noFill/>
          <a:ln>
            <a:noFill/>
          </a:ln>
        </p:spPr>
      </p:pic>
      <p:sp>
        <p:nvSpPr>
          <p:cNvPr id="189" name="Google Shape;189;p8"/>
          <p:cNvSpPr txBox="1"/>
          <p:nvPr/>
        </p:nvSpPr>
        <p:spPr>
          <a:xfrm>
            <a:off x="5985268" y="1691114"/>
            <a:ext cx="179548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600">
                <a:solidFill>
                  <a:schemeClr val="dk1"/>
                </a:solidFill>
                <a:latin typeface="Arial"/>
                <a:ea typeface="Arial"/>
                <a:cs typeface="Arial"/>
                <a:sym typeface="Arial"/>
              </a:rPr>
              <a:t>Call Backs /Outbound from GSM</a:t>
            </a:r>
            <a:endParaRPr b="1" i="1" sz="1600">
              <a:solidFill>
                <a:schemeClr val="dk1"/>
              </a:solidFill>
              <a:latin typeface="Arial"/>
              <a:ea typeface="Arial"/>
              <a:cs typeface="Arial"/>
              <a:sym typeface="Arial"/>
            </a:endParaRPr>
          </a:p>
        </p:txBody>
      </p:sp>
      <p:pic>
        <p:nvPicPr>
          <p:cNvPr descr="Untitled.jpg" id="190" name="Google Shape;190;p8"/>
          <p:cNvPicPr preferRelativeResize="0"/>
          <p:nvPr/>
        </p:nvPicPr>
        <p:blipFill rotWithShape="1">
          <a:blip r:embed="rId14">
            <a:alphaModFix/>
          </a:blip>
          <a:srcRect b="0" l="0" r="0" t="0"/>
          <a:stretch/>
        </p:blipFill>
        <p:spPr>
          <a:xfrm>
            <a:off x="9987515" y="5704065"/>
            <a:ext cx="1558872" cy="1068070"/>
          </a:xfrm>
          <a:prstGeom prst="rect">
            <a:avLst/>
          </a:prstGeom>
          <a:noFill/>
          <a:ln>
            <a:noFill/>
          </a:ln>
        </p:spPr>
      </p:pic>
      <p:grpSp>
        <p:nvGrpSpPr>
          <p:cNvPr id="191" name="Google Shape;191;p8"/>
          <p:cNvGrpSpPr/>
          <p:nvPr/>
        </p:nvGrpSpPr>
        <p:grpSpPr>
          <a:xfrm>
            <a:off x="1313406" y="4936344"/>
            <a:ext cx="2705100" cy="1464132"/>
            <a:chOff x="2882503" y="5486400"/>
            <a:chExt cx="2451497" cy="1327683"/>
          </a:xfrm>
        </p:grpSpPr>
        <p:sp>
          <p:nvSpPr>
            <p:cNvPr id="192" name="Google Shape;192;p8"/>
            <p:cNvSpPr/>
            <p:nvPr/>
          </p:nvSpPr>
          <p:spPr>
            <a:xfrm>
              <a:off x="3581506" y="5486400"/>
              <a:ext cx="1215390" cy="1216224"/>
            </a:xfrm>
            <a:prstGeom prst="quadArrowCallout">
              <a:avLst>
                <a:gd fmla="val 18515" name="adj1"/>
                <a:gd fmla="val 18515" name="adj2"/>
                <a:gd fmla="val 18515" name="adj3"/>
                <a:gd fmla="val 48123"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8"/>
            <p:cNvSpPr txBox="1"/>
            <p:nvPr/>
          </p:nvSpPr>
          <p:spPr>
            <a:xfrm>
              <a:off x="4496118" y="6395443"/>
              <a:ext cx="837882" cy="4186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Campaign Manager</a:t>
              </a:r>
              <a:endParaRPr/>
            </a:p>
          </p:txBody>
        </p:sp>
        <p:sp>
          <p:nvSpPr>
            <p:cNvPr id="194" name="Google Shape;194;p8"/>
            <p:cNvSpPr txBox="1"/>
            <p:nvPr/>
          </p:nvSpPr>
          <p:spPr>
            <a:xfrm>
              <a:off x="2882504" y="6211491"/>
              <a:ext cx="838649" cy="5860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Complete Recordings logs</a:t>
              </a:r>
              <a:endParaRPr b="1" i="1" sz="1200">
                <a:solidFill>
                  <a:srgbClr val="2F5496"/>
                </a:solidFill>
                <a:latin typeface="Arial"/>
                <a:ea typeface="Arial"/>
                <a:cs typeface="Arial"/>
                <a:sym typeface="Arial"/>
              </a:endParaRPr>
            </a:p>
          </p:txBody>
        </p:sp>
        <p:sp>
          <p:nvSpPr>
            <p:cNvPr id="195" name="Google Shape;195;p8"/>
            <p:cNvSpPr txBox="1"/>
            <p:nvPr/>
          </p:nvSpPr>
          <p:spPr>
            <a:xfrm>
              <a:off x="4608908" y="5486400"/>
              <a:ext cx="573168" cy="4186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Voice Logs</a:t>
              </a:r>
              <a:endParaRPr/>
            </a:p>
          </p:txBody>
        </p:sp>
        <p:sp>
          <p:nvSpPr>
            <p:cNvPr id="196" name="Google Shape;196;p8"/>
            <p:cNvSpPr txBox="1"/>
            <p:nvPr/>
          </p:nvSpPr>
          <p:spPr>
            <a:xfrm>
              <a:off x="2882503" y="5486400"/>
              <a:ext cx="777208" cy="4186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2F5496"/>
                  </a:solidFill>
                  <a:latin typeface="Arial"/>
                  <a:ea typeface="Arial"/>
                  <a:cs typeface="Arial"/>
                  <a:sym typeface="Arial"/>
                </a:rPr>
                <a:t>25+ Reports</a:t>
              </a:r>
              <a:endParaRPr/>
            </a:p>
          </p:txBody>
        </p:sp>
      </p:grpSp>
      <p:pic>
        <p:nvPicPr>
          <p:cNvPr id="197" name="Google Shape;197;p8"/>
          <p:cNvPicPr preferRelativeResize="0"/>
          <p:nvPr/>
        </p:nvPicPr>
        <p:blipFill rotWithShape="1">
          <a:blip r:embed="rId15">
            <a:alphaModFix/>
          </a:blip>
          <a:srcRect b="0" l="0" r="0" t="0"/>
          <a:stretch/>
        </p:blipFill>
        <p:spPr>
          <a:xfrm>
            <a:off x="2430268" y="5282146"/>
            <a:ext cx="664624" cy="686778"/>
          </a:xfrm>
          <a:prstGeom prst="rect">
            <a:avLst/>
          </a:prstGeom>
          <a:noFill/>
          <a:ln>
            <a:noFill/>
          </a:ln>
        </p:spPr>
      </p:pic>
      <p:cxnSp>
        <p:nvCxnSpPr>
          <p:cNvPr id="198" name="Google Shape;198;p8"/>
          <p:cNvCxnSpPr/>
          <p:nvPr/>
        </p:nvCxnSpPr>
        <p:spPr>
          <a:xfrm flipH="1" rot="10800000">
            <a:off x="3556226" y="4295865"/>
            <a:ext cx="4585500" cy="1408200"/>
          </a:xfrm>
          <a:prstGeom prst="bentConnector3">
            <a:avLst>
              <a:gd fmla="val 80680" name="adj1"/>
            </a:avLst>
          </a:prstGeom>
          <a:noFill/>
          <a:ln cap="flat" cmpd="sng" w="9525">
            <a:solidFill>
              <a:schemeClr val="accent1"/>
            </a:solidFill>
            <a:prstDash val="solid"/>
            <a:miter lim="800000"/>
            <a:headEnd len="med" w="med" type="triangle"/>
            <a:tailEnd len="med" w="med" type="triangle"/>
          </a:ln>
        </p:spPr>
      </p:cxnSp>
      <p:cxnSp>
        <p:nvCxnSpPr>
          <p:cNvPr id="199" name="Google Shape;199;p8"/>
          <p:cNvCxnSpPr>
            <a:stCxn id="200" idx="0"/>
          </p:cNvCxnSpPr>
          <p:nvPr/>
        </p:nvCxnSpPr>
        <p:spPr>
          <a:xfrm flipH="1" rot="5400000">
            <a:off x="4536534" y="3917396"/>
            <a:ext cx="562800" cy="234300"/>
          </a:xfrm>
          <a:prstGeom prst="bentConnector3">
            <a:avLst>
              <a:gd fmla="val 49995" name="adj1"/>
            </a:avLst>
          </a:prstGeom>
          <a:noFill/>
          <a:ln cap="flat" cmpd="sng" w="9525">
            <a:solidFill>
              <a:schemeClr val="accent1"/>
            </a:solidFill>
            <a:prstDash val="solid"/>
            <a:miter lim="800000"/>
            <a:headEnd len="med" w="med" type="triangle"/>
            <a:tailEnd len="med" w="med" type="triangle"/>
          </a:ln>
        </p:spPr>
      </p:cxnSp>
      <p:pic>
        <p:nvPicPr>
          <p:cNvPr id="200" name="Google Shape;200;p8"/>
          <p:cNvPicPr preferRelativeResize="0"/>
          <p:nvPr/>
        </p:nvPicPr>
        <p:blipFill rotWithShape="1">
          <a:blip r:embed="rId16">
            <a:alphaModFix/>
          </a:blip>
          <a:srcRect b="0" l="0" r="0" t="0"/>
          <a:stretch/>
        </p:blipFill>
        <p:spPr>
          <a:xfrm>
            <a:off x="4230356" y="4315946"/>
            <a:ext cx="1409456" cy="631054"/>
          </a:xfrm>
          <a:prstGeom prst="rect">
            <a:avLst/>
          </a:prstGeom>
          <a:noFill/>
          <a:ln>
            <a:noFill/>
          </a:ln>
        </p:spPr>
      </p:pic>
      <p:sp>
        <p:nvSpPr>
          <p:cNvPr id="201" name="Google Shape;201;p8"/>
          <p:cNvSpPr txBox="1"/>
          <p:nvPr/>
        </p:nvSpPr>
        <p:spPr>
          <a:xfrm>
            <a:off x="4260501" y="4901331"/>
            <a:ext cx="146386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2F5496"/>
                </a:solidFill>
                <a:latin typeface="Arial"/>
                <a:ea typeface="Arial"/>
                <a:cs typeface="Arial"/>
                <a:sym typeface="Arial"/>
              </a:rPr>
              <a:t>GSM Gateway</a:t>
            </a:r>
            <a:endParaRPr b="1" sz="1600">
              <a:solidFill>
                <a:srgbClr val="2F5496"/>
              </a:solidFill>
              <a:latin typeface="Arial"/>
              <a:ea typeface="Arial"/>
              <a:cs typeface="Arial"/>
              <a:sym typeface="Arial"/>
            </a:endParaRPr>
          </a:p>
        </p:txBody>
      </p:sp>
      <p:cxnSp>
        <p:nvCxnSpPr>
          <p:cNvPr id="202" name="Google Shape;202;p8"/>
          <p:cNvCxnSpPr/>
          <p:nvPr/>
        </p:nvCxnSpPr>
        <p:spPr>
          <a:xfrm>
            <a:off x="2200589" y="2512089"/>
            <a:ext cx="2280976" cy="1728315"/>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03" name="Google Shape;203;p8"/>
          <p:cNvCxnSpPr/>
          <p:nvPr/>
        </p:nvCxnSpPr>
        <p:spPr>
          <a:xfrm flipH="1">
            <a:off x="5446208" y="2713055"/>
            <a:ext cx="874205" cy="1517301"/>
          </a:xfrm>
          <a:prstGeom prst="straightConnector1">
            <a:avLst/>
          </a:prstGeom>
          <a:noFill/>
          <a:ln cap="flat" cmpd="sng" w="9525">
            <a:solidFill>
              <a:schemeClr val="accent1"/>
            </a:solidFill>
            <a:prstDash val="solid"/>
            <a:miter lim="800000"/>
            <a:headEnd len="med" w="med" type="triangle"/>
            <a:tailEnd len="med" w="med" type="triangle"/>
          </a:ln>
        </p:spPr>
      </p:cxnSp>
      <p:sp>
        <p:nvSpPr>
          <p:cNvPr id="204" name="Google Shape;204;p8"/>
          <p:cNvSpPr txBox="1"/>
          <p:nvPr/>
        </p:nvSpPr>
        <p:spPr>
          <a:xfrm>
            <a:off x="4488295" y="817105"/>
            <a:ext cx="52150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1F3864"/>
                </a:solidFill>
                <a:latin typeface="Arial"/>
                <a:ea typeface="Arial"/>
                <a:cs typeface="Arial"/>
                <a:sym typeface="Arial"/>
              </a:rPr>
              <a:t>SBE Finance Call Flow</a:t>
            </a:r>
            <a:endParaRPr b="1" sz="1800" u="sng">
              <a:solidFill>
                <a:srgbClr val="1F3864"/>
              </a:solidFill>
              <a:latin typeface="Arial"/>
              <a:ea typeface="Arial"/>
              <a:cs typeface="Arial"/>
              <a:sym typeface="Arial"/>
            </a:endParaRPr>
          </a:p>
        </p:txBody>
      </p:sp>
      <p:pic>
        <p:nvPicPr>
          <p:cNvPr id="205" name="Google Shape;205;p8"/>
          <p:cNvPicPr preferRelativeResize="0"/>
          <p:nvPr/>
        </p:nvPicPr>
        <p:blipFill rotWithShape="1">
          <a:blip r:embed="rId17">
            <a:alphaModFix/>
          </a:blip>
          <a:srcRect b="0" l="0" r="0" t="0"/>
          <a:stretch/>
        </p:blipFill>
        <p:spPr>
          <a:xfrm>
            <a:off x="8229599" y="3697857"/>
            <a:ext cx="1229085" cy="917717"/>
          </a:xfrm>
          <a:prstGeom prst="rect">
            <a:avLst/>
          </a:prstGeom>
          <a:noFill/>
          <a:ln>
            <a:noFill/>
          </a:ln>
        </p:spPr>
      </p:pic>
      <p:sp>
        <p:nvSpPr>
          <p:cNvPr id="206" name="Google Shape;206;p8"/>
          <p:cNvSpPr txBox="1"/>
          <p:nvPr/>
        </p:nvSpPr>
        <p:spPr>
          <a:xfrm>
            <a:off x="8065699" y="4673840"/>
            <a:ext cx="14013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accent1"/>
                </a:solidFill>
                <a:latin typeface="Arial"/>
                <a:ea typeface="Arial"/>
                <a:cs typeface="Arial"/>
                <a:sym typeface="Arial"/>
              </a:rPr>
              <a:t>Admin Quality/Supervisor/TL</a:t>
            </a:r>
            <a:endParaRPr b="1" sz="1200">
              <a:solidFill>
                <a:schemeClr val="accent1"/>
              </a:solidFill>
              <a:latin typeface="Arial"/>
              <a:ea typeface="Arial"/>
              <a:cs typeface="Arial"/>
              <a:sym typeface="Arial"/>
            </a:endParaRPr>
          </a:p>
        </p:txBody>
      </p:sp>
      <p:pic>
        <p:nvPicPr>
          <p:cNvPr id="207" name="Google Shape;207;p8"/>
          <p:cNvPicPr preferRelativeResize="0"/>
          <p:nvPr/>
        </p:nvPicPr>
        <p:blipFill rotWithShape="1">
          <a:blip r:embed="rId18">
            <a:alphaModFix/>
          </a:blip>
          <a:srcRect b="0" l="0" r="0" t="0"/>
          <a:stretch/>
        </p:blipFill>
        <p:spPr>
          <a:xfrm>
            <a:off x="543465" y="295544"/>
            <a:ext cx="1733909" cy="653361"/>
          </a:xfrm>
          <a:prstGeom prst="rect">
            <a:avLst/>
          </a:prstGeom>
          <a:noFill/>
          <a:ln>
            <a:noFill/>
          </a:ln>
        </p:spPr>
      </p:pic>
      <p:cxnSp>
        <p:nvCxnSpPr>
          <p:cNvPr id="208" name="Google Shape;208;p8"/>
          <p:cNvCxnSpPr/>
          <p:nvPr/>
        </p:nvCxnSpPr>
        <p:spPr>
          <a:xfrm>
            <a:off x="3096883" y="4632385"/>
            <a:ext cx="1026543" cy="8626"/>
          </a:xfrm>
          <a:prstGeom prst="straightConnector1">
            <a:avLst/>
          </a:prstGeom>
          <a:noFill/>
          <a:ln cap="flat" cmpd="sng" w="9525">
            <a:solidFill>
              <a:schemeClr val="accent1"/>
            </a:solidFill>
            <a:prstDash val="solid"/>
            <a:miter lim="800000"/>
            <a:headEnd len="med" w="med" type="triangle"/>
            <a:tailEnd len="med" w="med" type="triangle"/>
          </a:ln>
        </p:spPr>
      </p:cxnSp>
      <p:pic>
        <p:nvPicPr>
          <p:cNvPr descr="10125-blue-cloud-design.png" id="209" name="Google Shape;209;p8"/>
          <p:cNvPicPr preferRelativeResize="0"/>
          <p:nvPr/>
        </p:nvPicPr>
        <p:blipFill rotWithShape="1">
          <a:blip r:embed="rId19">
            <a:alphaModFix/>
          </a:blip>
          <a:srcRect b="0" l="0" r="0" t="0"/>
          <a:stretch/>
        </p:blipFill>
        <p:spPr>
          <a:xfrm>
            <a:off x="3096568" y="1929284"/>
            <a:ext cx="1947705" cy="707857"/>
          </a:xfrm>
          <a:prstGeom prst="rect">
            <a:avLst/>
          </a:prstGeom>
          <a:noFill/>
          <a:ln>
            <a:noFill/>
          </a:ln>
        </p:spPr>
      </p:pic>
      <p:sp>
        <p:nvSpPr>
          <p:cNvPr id="210" name="Google Shape;210;p8"/>
          <p:cNvSpPr txBox="1"/>
          <p:nvPr/>
        </p:nvSpPr>
        <p:spPr>
          <a:xfrm>
            <a:off x="3206140" y="2011345"/>
            <a:ext cx="184818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100">
                <a:solidFill>
                  <a:schemeClr val="dk1"/>
                </a:solidFill>
                <a:latin typeface="Arial"/>
                <a:ea typeface="Arial"/>
                <a:cs typeface="Arial"/>
                <a:sym typeface="Arial"/>
              </a:rPr>
              <a:t>Customer records  verification from database.</a:t>
            </a:r>
            <a:endParaRPr b="1" i="1" sz="1100">
              <a:solidFill>
                <a:schemeClr val="dk1"/>
              </a:solidFill>
              <a:latin typeface="Arial"/>
              <a:ea typeface="Arial"/>
              <a:cs typeface="Arial"/>
              <a:sym typeface="Arial"/>
            </a:endParaRPr>
          </a:p>
        </p:txBody>
      </p:sp>
      <p:pic>
        <p:nvPicPr>
          <p:cNvPr descr="10125-blue-cloud-design.png" id="211" name="Google Shape;211;p8"/>
          <p:cNvPicPr preferRelativeResize="0"/>
          <p:nvPr/>
        </p:nvPicPr>
        <p:blipFill rotWithShape="1">
          <a:blip r:embed="rId20">
            <a:alphaModFix/>
          </a:blip>
          <a:srcRect b="0" l="0" r="0" t="0"/>
          <a:stretch/>
        </p:blipFill>
        <p:spPr>
          <a:xfrm>
            <a:off x="5596932" y="5074418"/>
            <a:ext cx="1454641" cy="528662"/>
          </a:xfrm>
          <a:prstGeom prst="rect">
            <a:avLst/>
          </a:prstGeom>
          <a:noFill/>
          <a:ln>
            <a:noFill/>
          </a:ln>
        </p:spPr>
      </p:pic>
      <p:sp>
        <p:nvSpPr>
          <p:cNvPr id="212" name="Google Shape;212;p8"/>
          <p:cNvSpPr txBox="1"/>
          <p:nvPr/>
        </p:nvSpPr>
        <p:spPr>
          <a:xfrm>
            <a:off x="5428500" y="5168203"/>
            <a:ext cx="184818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100">
                <a:solidFill>
                  <a:schemeClr val="dk1"/>
                </a:solidFill>
                <a:latin typeface="Arial"/>
                <a:ea typeface="Arial"/>
                <a:cs typeface="Arial"/>
                <a:sym typeface="Arial"/>
              </a:rPr>
              <a:t>Optional Internet for </a:t>
            </a:r>
            <a:endParaRPr/>
          </a:p>
          <a:p>
            <a:pPr indent="0" lvl="0" marL="0" marR="0" rtl="0" algn="ctr">
              <a:spcBef>
                <a:spcPts val="0"/>
              </a:spcBef>
              <a:spcAft>
                <a:spcPts val="0"/>
              </a:spcAft>
              <a:buNone/>
            </a:pPr>
            <a:r>
              <a:rPr b="1" i="1" lang="en-GB" sz="1100">
                <a:solidFill>
                  <a:schemeClr val="dk1"/>
                </a:solidFill>
                <a:latin typeface="Arial"/>
                <a:ea typeface="Arial"/>
                <a:cs typeface="Arial"/>
                <a:sym typeface="Arial"/>
              </a:rPr>
              <a:t>admins</a:t>
            </a:r>
            <a:endParaRPr b="1" i="1" sz="1100">
              <a:solidFill>
                <a:schemeClr val="dk1"/>
              </a:solidFill>
              <a:latin typeface="Arial"/>
              <a:ea typeface="Arial"/>
              <a:cs typeface="Arial"/>
              <a:sym typeface="Arial"/>
            </a:endParaRPr>
          </a:p>
        </p:txBody>
      </p:sp>
      <p:cxnSp>
        <p:nvCxnSpPr>
          <p:cNvPr id="213" name="Google Shape;213;p8"/>
          <p:cNvCxnSpPr>
            <a:stCxn id="211" idx="0"/>
            <a:endCxn id="180" idx="2"/>
          </p:cNvCxnSpPr>
          <p:nvPr/>
        </p:nvCxnSpPr>
        <p:spPr>
          <a:xfrm flipH="1" rot="10800000">
            <a:off x="6324253" y="4775618"/>
            <a:ext cx="3600" cy="2988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14" name="Google Shape;214;p8"/>
          <p:cNvCxnSpPr/>
          <p:nvPr/>
        </p:nvCxnSpPr>
        <p:spPr>
          <a:xfrm flipH="1" rot="10800000">
            <a:off x="6782637" y="4170064"/>
            <a:ext cx="1286100" cy="934500"/>
          </a:xfrm>
          <a:prstGeom prst="bentConnector3">
            <a:avLst>
              <a:gd fmla="val 0" name="adj1"/>
            </a:avLst>
          </a:prstGeom>
          <a:noFill/>
          <a:ln cap="flat" cmpd="sng" w="9525">
            <a:solidFill>
              <a:schemeClr val="accent1"/>
            </a:solidFill>
            <a:prstDash val="solid"/>
            <a:miter lim="800000"/>
            <a:headEnd len="med" w="med" type="triangle"/>
            <a:tailEnd len="med" w="med" type="triangle"/>
          </a:ln>
        </p:spPr>
      </p:cxnSp>
      <p:sp>
        <p:nvSpPr>
          <p:cNvPr id="215" name="Google Shape;215;p8"/>
          <p:cNvSpPr/>
          <p:nvPr/>
        </p:nvSpPr>
        <p:spPr>
          <a:xfrm>
            <a:off x="3959051" y="1587640"/>
            <a:ext cx="231112" cy="321547"/>
          </a:xfrm>
          <a:prstGeom prst="up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6" name="Google Shape;216;p8"/>
          <p:cNvSpPr/>
          <p:nvPr/>
        </p:nvSpPr>
        <p:spPr>
          <a:xfrm>
            <a:off x="5154804" y="2180493"/>
            <a:ext cx="743578" cy="150726"/>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8"/>
          <p:cNvSpPr/>
          <p:nvPr/>
        </p:nvSpPr>
        <p:spPr>
          <a:xfrm>
            <a:off x="2411604" y="2210637"/>
            <a:ext cx="612950" cy="150726"/>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18" name="Google Shape;218;p8"/>
          <p:cNvCxnSpPr/>
          <p:nvPr/>
        </p:nvCxnSpPr>
        <p:spPr>
          <a:xfrm flipH="1" rot="10800000">
            <a:off x="3104941" y="2703007"/>
            <a:ext cx="793819" cy="974690"/>
          </a:xfrm>
          <a:prstGeom prst="straightConnector1">
            <a:avLst/>
          </a:prstGeom>
          <a:noFill/>
          <a:ln cap="flat" cmpd="sng" w="69850">
            <a:solidFill>
              <a:schemeClr val="accent1"/>
            </a:solidFill>
            <a:prstDash val="solid"/>
            <a:miter lim="800000"/>
            <a:headEnd len="med" w="med" type="triangle"/>
            <a:tailEnd len="med" w="med" type="triangle"/>
          </a:ln>
        </p:spPr>
      </p:cxnSp>
      <p:pic>
        <p:nvPicPr>
          <p:cNvPr descr="10125-blue-cloud-design.png" id="219" name="Google Shape;219;p8"/>
          <p:cNvPicPr preferRelativeResize="0"/>
          <p:nvPr/>
        </p:nvPicPr>
        <p:blipFill rotWithShape="1">
          <a:blip r:embed="rId20">
            <a:alphaModFix/>
          </a:blip>
          <a:srcRect b="0" l="0" r="0" t="0"/>
          <a:stretch/>
        </p:blipFill>
        <p:spPr>
          <a:xfrm>
            <a:off x="7618325" y="895978"/>
            <a:ext cx="1454641" cy="528662"/>
          </a:xfrm>
          <a:prstGeom prst="rect">
            <a:avLst/>
          </a:prstGeom>
          <a:noFill/>
          <a:ln>
            <a:noFill/>
          </a:ln>
        </p:spPr>
      </p:pic>
      <p:sp>
        <p:nvSpPr>
          <p:cNvPr id="220" name="Google Shape;220;p8"/>
          <p:cNvSpPr txBox="1"/>
          <p:nvPr/>
        </p:nvSpPr>
        <p:spPr>
          <a:xfrm>
            <a:off x="7449893" y="989763"/>
            <a:ext cx="184818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100">
                <a:solidFill>
                  <a:schemeClr val="dk1"/>
                </a:solidFill>
                <a:latin typeface="Arial"/>
                <a:ea typeface="Arial"/>
                <a:cs typeface="Arial"/>
                <a:sym typeface="Arial"/>
              </a:rPr>
              <a:t>Predefined and Custom </a:t>
            </a:r>
            <a:endParaRPr/>
          </a:p>
          <a:p>
            <a:pPr indent="0" lvl="0" marL="0" marR="0" rtl="0" algn="ctr">
              <a:spcBef>
                <a:spcPts val="0"/>
              </a:spcBef>
              <a:spcAft>
                <a:spcPts val="0"/>
              </a:spcAft>
              <a:buNone/>
            </a:pPr>
            <a:r>
              <a:rPr b="1" i="1" lang="en-GB" sz="1100">
                <a:solidFill>
                  <a:schemeClr val="dk1"/>
                </a:solidFill>
                <a:latin typeface="Arial"/>
                <a:ea typeface="Arial"/>
                <a:cs typeface="Arial"/>
                <a:sym typeface="Arial"/>
              </a:rPr>
              <a:t>SMS</a:t>
            </a:r>
            <a:endParaRPr/>
          </a:p>
        </p:txBody>
      </p:sp>
      <p:cxnSp>
        <p:nvCxnSpPr>
          <p:cNvPr id="221" name="Google Shape;221;p8"/>
          <p:cNvCxnSpPr>
            <a:stCxn id="186" idx="3"/>
          </p:cNvCxnSpPr>
          <p:nvPr/>
        </p:nvCxnSpPr>
        <p:spPr>
          <a:xfrm flipH="1" rot="10800000">
            <a:off x="4303336" y="1265996"/>
            <a:ext cx="3363600" cy="813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22" name="Google Shape;222;p8"/>
          <p:cNvCxnSpPr/>
          <p:nvPr/>
        </p:nvCxnSpPr>
        <p:spPr>
          <a:xfrm>
            <a:off x="8922936" y="1426866"/>
            <a:ext cx="522515" cy="502418"/>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23" name="Google Shape;223;p8"/>
          <p:cNvCxnSpPr/>
          <p:nvPr/>
        </p:nvCxnSpPr>
        <p:spPr>
          <a:xfrm>
            <a:off x="5536642" y="3707842"/>
            <a:ext cx="482321" cy="321547"/>
          </a:xfrm>
          <a:prstGeom prst="straightConnector1">
            <a:avLst/>
          </a:prstGeom>
          <a:noFill/>
          <a:ln cap="flat" cmpd="sng" w="9525">
            <a:solidFill>
              <a:schemeClr val="accent1"/>
            </a:solidFill>
            <a:prstDash val="solid"/>
            <a:miter lim="800000"/>
            <a:headEnd len="med" w="med" type="triangl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227" name="Shape 227"/>
        <p:cNvGrpSpPr/>
        <p:nvPr/>
      </p:nvGrpSpPr>
      <p:grpSpPr>
        <a:xfrm>
          <a:off x="0" y="0"/>
          <a:ext cx="0" cy="0"/>
          <a:chOff x="0" y="0"/>
          <a:chExt cx="0" cy="0"/>
        </a:xfrm>
      </p:grpSpPr>
      <p:pic>
        <p:nvPicPr>
          <p:cNvPr id="228" name="Google Shape;228;p9"/>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sp>
        <p:nvSpPr>
          <p:cNvPr id="229" name="Google Shape;229;p9"/>
          <p:cNvSpPr txBox="1"/>
          <p:nvPr>
            <p:ph type="title"/>
          </p:nvPr>
        </p:nvSpPr>
        <p:spPr>
          <a:xfrm>
            <a:off x="2941607" y="233259"/>
            <a:ext cx="6124755" cy="7012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GB" u="sng"/>
            </a:br>
            <a:r>
              <a:rPr b="1" lang="en-GB" u="sng">
                <a:solidFill>
                  <a:srgbClr val="2F5496"/>
                </a:solidFill>
              </a:rPr>
              <a:t>SBE Finance Case Study</a:t>
            </a:r>
            <a:br>
              <a:rPr lang="en-GB"/>
            </a:br>
            <a:endParaRPr/>
          </a:p>
        </p:txBody>
      </p:sp>
      <p:pic>
        <p:nvPicPr>
          <p:cNvPr id="230" name="Google Shape;230;p9"/>
          <p:cNvPicPr preferRelativeResize="0"/>
          <p:nvPr/>
        </p:nvPicPr>
        <p:blipFill rotWithShape="1">
          <a:blip r:embed="rId4">
            <a:alphaModFix/>
          </a:blip>
          <a:srcRect b="0" l="0" r="0" t="0"/>
          <a:stretch/>
        </p:blipFill>
        <p:spPr>
          <a:xfrm>
            <a:off x="10245672" y="1881533"/>
            <a:ext cx="1614818" cy="1038097"/>
          </a:xfrm>
          <a:prstGeom prst="rect">
            <a:avLst/>
          </a:prstGeom>
          <a:noFill/>
          <a:ln>
            <a:noFill/>
          </a:ln>
        </p:spPr>
      </p:pic>
      <p:pic>
        <p:nvPicPr>
          <p:cNvPr id="231" name="Google Shape;231;p9"/>
          <p:cNvPicPr preferRelativeResize="0"/>
          <p:nvPr/>
        </p:nvPicPr>
        <p:blipFill rotWithShape="1">
          <a:blip r:embed="rId5">
            <a:alphaModFix/>
          </a:blip>
          <a:srcRect b="0" l="0" r="0" t="0"/>
          <a:stretch/>
        </p:blipFill>
        <p:spPr>
          <a:xfrm>
            <a:off x="1659387" y="2670955"/>
            <a:ext cx="1140619" cy="1528664"/>
          </a:xfrm>
          <a:prstGeom prst="rect">
            <a:avLst/>
          </a:prstGeom>
          <a:noFill/>
          <a:ln>
            <a:noFill/>
          </a:ln>
        </p:spPr>
      </p:pic>
      <p:pic>
        <p:nvPicPr>
          <p:cNvPr id="232" name="Google Shape;232;p9"/>
          <p:cNvPicPr preferRelativeResize="0"/>
          <p:nvPr/>
        </p:nvPicPr>
        <p:blipFill rotWithShape="1">
          <a:blip r:embed="rId6">
            <a:alphaModFix/>
          </a:blip>
          <a:srcRect b="0" l="0" r="0" t="0"/>
          <a:stretch/>
        </p:blipFill>
        <p:spPr>
          <a:xfrm>
            <a:off x="4347150" y="3030800"/>
            <a:ext cx="1149298" cy="873125"/>
          </a:xfrm>
          <a:prstGeom prst="rect">
            <a:avLst/>
          </a:prstGeom>
          <a:noFill/>
          <a:ln>
            <a:noFill/>
          </a:ln>
        </p:spPr>
      </p:pic>
      <p:pic>
        <p:nvPicPr>
          <p:cNvPr id="233" name="Google Shape;233;p9"/>
          <p:cNvPicPr preferRelativeResize="0"/>
          <p:nvPr/>
        </p:nvPicPr>
        <p:blipFill rotWithShape="1">
          <a:blip r:embed="rId7">
            <a:alphaModFix/>
          </a:blip>
          <a:srcRect b="0" l="0" r="0" t="0"/>
          <a:stretch/>
        </p:blipFill>
        <p:spPr>
          <a:xfrm>
            <a:off x="10739100" y="2919630"/>
            <a:ext cx="701218" cy="701218"/>
          </a:xfrm>
          <a:prstGeom prst="rect">
            <a:avLst/>
          </a:prstGeom>
          <a:noFill/>
          <a:ln>
            <a:noFill/>
          </a:ln>
        </p:spPr>
      </p:pic>
      <p:pic>
        <p:nvPicPr>
          <p:cNvPr id="234" name="Google Shape;234;p9"/>
          <p:cNvPicPr preferRelativeResize="0"/>
          <p:nvPr/>
        </p:nvPicPr>
        <p:blipFill rotWithShape="1">
          <a:blip r:embed="rId8">
            <a:alphaModFix/>
          </a:blip>
          <a:srcRect b="0" l="0" r="0" t="0"/>
          <a:stretch/>
        </p:blipFill>
        <p:spPr>
          <a:xfrm>
            <a:off x="10458374" y="3788531"/>
            <a:ext cx="712832" cy="643361"/>
          </a:xfrm>
          <a:prstGeom prst="rect">
            <a:avLst/>
          </a:prstGeom>
          <a:noFill/>
          <a:ln>
            <a:noFill/>
          </a:ln>
        </p:spPr>
      </p:pic>
      <p:pic>
        <p:nvPicPr>
          <p:cNvPr id="235" name="Google Shape;235;p9"/>
          <p:cNvPicPr preferRelativeResize="0"/>
          <p:nvPr/>
        </p:nvPicPr>
        <p:blipFill rotWithShape="1">
          <a:blip r:embed="rId9">
            <a:alphaModFix/>
          </a:blip>
          <a:srcRect b="0" l="0" r="0" t="0"/>
          <a:stretch/>
        </p:blipFill>
        <p:spPr>
          <a:xfrm>
            <a:off x="11353800" y="3759440"/>
            <a:ext cx="576530" cy="684248"/>
          </a:xfrm>
          <a:prstGeom prst="rect">
            <a:avLst/>
          </a:prstGeom>
          <a:noFill/>
          <a:ln>
            <a:noFill/>
          </a:ln>
        </p:spPr>
      </p:pic>
      <p:cxnSp>
        <p:nvCxnSpPr>
          <p:cNvPr id="236" name="Google Shape;236;p9"/>
          <p:cNvCxnSpPr/>
          <p:nvPr/>
        </p:nvCxnSpPr>
        <p:spPr>
          <a:xfrm>
            <a:off x="5617029" y="3547068"/>
            <a:ext cx="2461200" cy="400500"/>
          </a:xfrm>
          <a:prstGeom prst="bentConnector3">
            <a:avLst>
              <a:gd fmla="val 50000" name="adj1"/>
            </a:avLst>
          </a:prstGeom>
          <a:noFill/>
          <a:ln cap="flat" cmpd="sng" w="9525">
            <a:solidFill>
              <a:schemeClr val="accent1"/>
            </a:solidFill>
            <a:prstDash val="solid"/>
            <a:miter lim="800000"/>
            <a:headEnd len="sm" w="sm" type="none"/>
            <a:tailEnd len="med" w="med" type="triangle"/>
          </a:ln>
        </p:spPr>
      </p:cxnSp>
      <p:sp>
        <p:nvSpPr>
          <p:cNvPr id="237" name="Google Shape;237;p9"/>
          <p:cNvSpPr txBox="1"/>
          <p:nvPr/>
        </p:nvSpPr>
        <p:spPr>
          <a:xfrm>
            <a:off x="4557126" y="3171477"/>
            <a:ext cx="868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accent1"/>
                </a:solidFill>
                <a:latin typeface="Arial"/>
                <a:ea typeface="Arial"/>
                <a:cs typeface="Arial"/>
                <a:sym typeface="Arial"/>
              </a:rPr>
              <a:t>Switch</a:t>
            </a:r>
            <a:endParaRPr b="1" sz="1800">
              <a:solidFill>
                <a:schemeClr val="accent1"/>
              </a:solidFill>
              <a:latin typeface="Arial"/>
              <a:ea typeface="Arial"/>
              <a:cs typeface="Arial"/>
              <a:sym typeface="Arial"/>
            </a:endParaRPr>
          </a:p>
        </p:txBody>
      </p:sp>
      <p:sp>
        <p:nvSpPr>
          <p:cNvPr id="238" name="Google Shape;238;p9"/>
          <p:cNvSpPr txBox="1"/>
          <p:nvPr/>
        </p:nvSpPr>
        <p:spPr>
          <a:xfrm>
            <a:off x="1843819" y="3167601"/>
            <a:ext cx="108271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FF00"/>
                </a:solidFill>
                <a:latin typeface="Arial"/>
                <a:ea typeface="Arial"/>
                <a:cs typeface="Arial"/>
                <a:sym typeface="Arial"/>
              </a:rPr>
              <a:t>Avyukta</a:t>
            </a:r>
            <a:endParaRPr/>
          </a:p>
          <a:p>
            <a:pPr indent="0" lvl="0" marL="0" marR="0" rtl="0" algn="l">
              <a:spcBef>
                <a:spcPts val="0"/>
              </a:spcBef>
              <a:spcAft>
                <a:spcPts val="0"/>
              </a:spcAft>
              <a:buNone/>
            </a:pPr>
            <a:r>
              <a:rPr lang="en-GB" sz="1800">
                <a:solidFill>
                  <a:srgbClr val="FFFF00"/>
                </a:solidFill>
                <a:latin typeface="Arial"/>
                <a:ea typeface="Arial"/>
                <a:cs typeface="Arial"/>
                <a:sym typeface="Arial"/>
              </a:rPr>
              <a:t>Dialer</a:t>
            </a:r>
            <a:endParaRPr/>
          </a:p>
          <a:p>
            <a:pPr indent="0" lvl="0" marL="0" marR="0" rtl="0" algn="l">
              <a:spcBef>
                <a:spcPts val="0"/>
              </a:spcBef>
              <a:spcAft>
                <a:spcPts val="0"/>
              </a:spcAft>
              <a:buNone/>
            </a:pPr>
            <a:r>
              <a:rPr lang="en-GB" sz="1800">
                <a:solidFill>
                  <a:srgbClr val="FFFF00"/>
                </a:solidFill>
                <a:latin typeface="Arial"/>
                <a:ea typeface="Arial"/>
                <a:cs typeface="Arial"/>
                <a:sym typeface="Arial"/>
              </a:rPr>
              <a:t>Server</a:t>
            </a:r>
            <a:endParaRPr sz="1800">
              <a:solidFill>
                <a:srgbClr val="FFFF00"/>
              </a:solidFill>
              <a:latin typeface="Arial"/>
              <a:ea typeface="Arial"/>
              <a:cs typeface="Arial"/>
              <a:sym typeface="Arial"/>
            </a:endParaRPr>
          </a:p>
        </p:txBody>
      </p:sp>
      <p:sp>
        <p:nvSpPr>
          <p:cNvPr id="239" name="Google Shape;239;p9"/>
          <p:cNvSpPr txBox="1"/>
          <p:nvPr/>
        </p:nvSpPr>
        <p:spPr>
          <a:xfrm>
            <a:off x="10421187" y="1486855"/>
            <a:ext cx="1509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0070C0"/>
                </a:solidFill>
                <a:latin typeface="Arial"/>
                <a:ea typeface="Arial"/>
                <a:cs typeface="Arial"/>
                <a:sym typeface="Arial"/>
              </a:rPr>
              <a:t>Agent Floor</a:t>
            </a:r>
            <a:endParaRPr b="1" sz="1800" u="sng">
              <a:solidFill>
                <a:srgbClr val="0070C0"/>
              </a:solidFill>
              <a:latin typeface="Arial"/>
              <a:ea typeface="Arial"/>
              <a:cs typeface="Arial"/>
              <a:sym typeface="Arial"/>
            </a:endParaRPr>
          </a:p>
        </p:txBody>
      </p:sp>
      <p:sp>
        <p:nvSpPr>
          <p:cNvPr id="240" name="Google Shape;240;p9"/>
          <p:cNvSpPr txBox="1"/>
          <p:nvPr/>
        </p:nvSpPr>
        <p:spPr>
          <a:xfrm>
            <a:off x="9987515" y="4534514"/>
            <a:ext cx="142983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0070C0"/>
                </a:solidFill>
                <a:latin typeface="Arial"/>
                <a:ea typeface="Arial"/>
                <a:cs typeface="Arial"/>
                <a:sym typeface="Arial"/>
              </a:rPr>
              <a:t>Sales Force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USB Headphone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IP 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Soft Phone</a:t>
            </a:r>
            <a:endParaRPr/>
          </a:p>
          <a:p>
            <a:pPr indent="0" lvl="0" marL="0" marR="0" rtl="0" algn="l">
              <a:spcBef>
                <a:spcPts val="0"/>
              </a:spcBef>
              <a:spcAft>
                <a:spcPts val="0"/>
              </a:spcAft>
              <a:buNone/>
            </a:pPr>
            <a:r>
              <a:rPr lang="en-GB" sz="1400">
                <a:solidFill>
                  <a:srgbClr val="0070C0"/>
                </a:solidFill>
                <a:latin typeface="Arial"/>
                <a:ea typeface="Arial"/>
                <a:cs typeface="Arial"/>
                <a:sym typeface="Arial"/>
              </a:rPr>
              <a:t>Agent PC</a:t>
            </a:r>
            <a:endParaRPr sz="1400">
              <a:solidFill>
                <a:srgbClr val="0070C0"/>
              </a:solidFill>
              <a:latin typeface="Arial"/>
              <a:ea typeface="Arial"/>
              <a:cs typeface="Arial"/>
              <a:sym typeface="Arial"/>
            </a:endParaRPr>
          </a:p>
        </p:txBody>
      </p:sp>
      <p:pic>
        <p:nvPicPr>
          <p:cNvPr id="241" name="Google Shape;241;p9"/>
          <p:cNvPicPr preferRelativeResize="0"/>
          <p:nvPr/>
        </p:nvPicPr>
        <p:blipFill rotWithShape="1">
          <a:blip r:embed="rId3">
            <a:alphaModFix/>
          </a:blip>
          <a:srcRect b="0" l="0" r="0" t="0"/>
          <a:stretch/>
        </p:blipFill>
        <p:spPr>
          <a:xfrm>
            <a:off x="10412082" y="207381"/>
            <a:ext cx="1518249" cy="767624"/>
          </a:xfrm>
          <a:prstGeom prst="rect">
            <a:avLst/>
          </a:prstGeom>
          <a:noFill/>
          <a:ln>
            <a:noFill/>
          </a:ln>
        </p:spPr>
      </p:pic>
      <p:pic>
        <p:nvPicPr>
          <p:cNvPr descr="Untitled.jpg" id="242" name="Google Shape;242;p9"/>
          <p:cNvPicPr preferRelativeResize="0"/>
          <p:nvPr/>
        </p:nvPicPr>
        <p:blipFill rotWithShape="1">
          <a:blip r:embed="rId10">
            <a:alphaModFix/>
          </a:blip>
          <a:srcRect b="0" l="0" r="0" t="0"/>
          <a:stretch/>
        </p:blipFill>
        <p:spPr>
          <a:xfrm>
            <a:off x="9987515" y="5704065"/>
            <a:ext cx="1558872" cy="1068070"/>
          </a:xfrm>
          <a:prstGeom prst="rect">
            <a:avLst/>
          </a:prstGeom>
          <a:noFill/>
          <a:ln>
            <a:noFill/>
          </a:ln>
        </p:spPr>
      </p:pic>
      <p:grpSp>
        <p:nvGrpSpPr>
          <p:cNvPr id="243" name="Google Shape;243;p9"/>
          <p:cNvGrpSpPr/>
          <p:nvPr/>
        </p:nvGrpSpPr>
        <p:grpSpPr>
          <a:xfrm>
            <a:off x="1313406" y="4936344"/>
            <a:ext cx="2705100" cy="1464132"/>
            <a:chOff x="2882503" y="5486400"/>
            <a:chExt cx="2451497" cy="1327683"/>
          </a:xfrm>
        </p:grpSpPr>
        <p:sp>
          <p:nvSpPr>
            <p:cNvPr id="244" name="Google Shape;244;p9"/>
            <p:cNvSpPr/>
            <p:nvPr/>
          </p:nvSpPr>
          <p:spPr>
            <a:xfrm>
              <a:off x="3581506" y="5486400"/>
              <a:ext cx="1215390" cy="1216224"/>
            </a:xfrm>
            <a:prstGeom prst="quadArrowCallout">
              <a:avLst>
                <a:gd fmla="val 18515" name="adj1"/>
                <a:gd fmla="val 18515" name="adj2"/>
                <a:gd fmla="val 18515" name="adj3"/>
                <a:gd fmla="val 48123"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9"/>
            <p:cNvSpPr txBox="1"/>
            <p:nvPr/>
          </p:nvSpPr>
          <p:spPr>
            <a:xfrm>
              <a:off x="4496118" y="6395443"/>
              <a:ext cx="837882" cy="4186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Campaign Manager</a:t>
              </a:r>
              <a:endParaRPr/>
            </a:p>
          </p:txBody>
        </p:sp>
        <p:sp>
          <p:nvSpPr>
            <p:cNvPr id="246" name="Google Shape;246;p9"/>
            <p:cNvSpPr txBox="1"/>
            <p:nvPr/>
          </p:nvSpPr>
          <p:spPr>
            <a:xfrm>
              <a:off x="2882504" y="6211491"/>
              <a:ext cx="838649" cy="5860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Complete Recordings logs</a:t>
              </a:r>
              <a:endParaRPr b="1" i="1" sz="1200">
                <a:solidFill>
                  <a:srgbClr val="2F5496"/>
                </a:solidFill>
                <a:latin typeface="Arial"/>
                <a:ea typeface="Arial"/>
                <a:cs typeface="Arial"/>
                <a:sym typeface="Arial"/>
              </a:endParaRPr>
            </a:p>
          </p:txBody>
        </p:sp>
        <p:sp>
          <p:nvSpPr>
            <p:cNvPr id="247" name="Google Shape;247;p9"/>
            <p:cNvSpPr txBox="1"/>
            <p:nvPr/>
          </p:nvSpPr>
          <p:spPr>
            <a:xfrm>
              <a:off x="4608908" y="5486400"/>
              <a:ext cx="573168" cy="4186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a:solidFill>
                    <a:srgbClr val="2F5496"/>
                  </a:solidFill>
                  <a:latin typeface="Arial"/>
                  <a:ea typeface="Arial"/>
                  <a:cs typeface="Arial"/>
                  <a:sym typeface="Arial"/>
                </a:rPr>
                <a:t>Voice Logs</a:t>
              </a:r>
              <a:endParaRPr/>
            </a:p>
          </p:txBody>
        </p:sp>
        <p:sp>
          <p:nvSpPr>
            <p:cNvPr id="248" name="Google Shape;248;p9"/>
            <p:cNvSpPr txBox="1"/>
            <p:nvPr/>
          </p:nvSpPr>
          <p:spPr>
            <a:xfrm>
              <a:off x="2882503" y="5486400"/>
              <a:ext cx="777208" cy="4186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rgbClr val="2F5496"/>
                  </a:solidFill>
                  <a:latin typeface="Arial"/>
                  <a:ea typeface="Arial"/>
                  <a:cs typeface="Arial"/>
                  <a:sym typeface="Arial"/>
                </a:rPr>
                <a:t>25+ Reports</a:t>
              </a:r>
              <a:endParaRPr/>
            </a:p>
          </p:txBody>
        </p:sp>
      </p:grpSp>
      <p:pic>
        <p:nvPicPr>
          <p:cNvPr id="249" name="Google Shape;249;p9"/>
          <p:cNvPicPr preferRelativeResize="0"/>
          <p:nvPr/>
        </p:nvPicPr>
        <p:blipFill rotWithShape="1">
          <a:blip r:embed="rId11">
            <a:alphaModFix/>
          </a:blip>
          <a:srcRect b="0" l="0" r="0" t="0"/>
          <a:stretch/>
        </p:blipFill>
        <p:spPr>
          <a:xfrm>
            <a:off x="2342583" y="5227132"/>
            <a:ext cx="857250" cy="885825"/>
          </a:xfrm>
          <a:prstGeom prst="rect">
            <a:avLst/>
          </a:prstGeom>
          <a:noFill/>
          <a:ln>
            <a:noFill/>
          </a:ln>
        </p:spPr>
      </p:pic>
      <p:cxnSp>
        <p:nvCxnSpPr>
          <p:cNvPr id="250" name="Google Shape;250;p9"/>
          <p:cNvCxnSpPr/>
          <p:nvPr/>
        </p:nvCxnSpPr>
        <p:spPr>
          <a:xfrm flipH="1" rot="10800000">
            <a:off x="3556226" y="4295865"/>
            <a:ext cx="4585500" cy="1408200"/>
          </a:xfrm>
          <a:prstGeom prst="bentConnector3">
            <a:avLst>
              <a:gd fmla="val 80680" name="adj1"/>
            </a:avLst>
          </a:prstGeom>
          <a:noFill/>
          <a:ln cap="flat" cmpd="sng" w="9525">
            <a:solidFill>
              <a:schemeClr val="accent1"/>
            </a:solidFill>
            <a:prstDash val="solid"/>
            <a:miter lim="800000"/>
            <a:headEnd len="med" w="med" type="triangle"/>
            <a:tailEnd len="med" w="med" type="triangle"/>
          </a:ln>
        </p:spPr>
      </p:cxnSp>
      <p:sp>
        <p:nvSpPr>
          <p:cNvPr id="251" name="Google Shape;251;p9"/>
          <p:cNvSpPr txBox="1"/>
          <p:nvPr/>
        </p:nvSpPr>
        <p:spPr>
          <a:xfrm>
            <a:off x="8065699" y="4673840"/>
            <a:ext cx="14013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accent1"/>
                </a:solidFill>
                <a:latin typeface="Arial"/>
                <a:ea typeface="Arial"/>
                <a:cs typeface="Arial"/>
                <a:sym typeface="Arial"/>
              </a:rPr>
              <a:t>Admin Quality/Supervisor/TL</a:t>
            </a:r>
            <a:endParaRPr b="1" sz="1200">
              <a:solidFill>
                <a:schemeClr val="accent1"/>
              </a:solidFill>
              <a:latin typeface="Arial"/>
              <a:ea typeface="Arial"/>
              <a:cs typeface="Arial"/>
              <a:sym typeface="Arial"/>
            </a:endParaRPr>
          </a:p>
        </p:txBody>
      </p:sp>
      <p:pic>
        <p:nvPicPr>
          <p:cNvPr id="252" name="Google Shape;252;p9"/>
          <p:cNvPicPr preferRelativeResize="0"/>
          <p:nvPr/>
        </p:nvPicPr>
        <p:blipFill rotWithShape="1">
          <a:blip r:embed="rId12">
            <a:alphaModFix/>
          </a:blip>
          <a:srcRect b="0" l="0" r="0" t="0"/>
          <a:stretch/>
        </p:blipFill>
        <p:spPr>
          <a:xfrm>
            <a:off x="3623093" y="1745274"/>
            <a:ext cx="2596551" cy="631054"/>
          </a:xfrm>
          <a:prstGeom prst="rect">
            <a:avLst/>
          </a:prstGeom>
          <a:noFill/>
          <a:ln>
            <a:noFill/>
          </a:ln>
        </p:spPr>
      </p:pic>
      <p:sp>
        <p:nvSpPr>
          <p:cNvPr id="253" name="Google Shape;253;p9"/>
          <p:cNvSpPr txBox="1"/>
          <p:nvPr/>
        </p:nvSpPr>
        <p:spPr>
          <a:xfrm>
            <a:off x="4320886" y="1459391"/>
            <a:ext cx="146386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2F5496"/>
                </a:solidFill>
                <a:latin typeface="Arial"/>
                <a:ea typeface="Arial"/>
                <a:cs typeface="Arial"/>
                <a:sym typeface="Arial"/>
              </a:rPr>
              <a:t>GSM Gateway</a:t>
            </a:r>
            <a:endParaRPr b="1" sz="1600">
              <a:solidFill>
                <a:srgbClr val="2F5496"/>
              </a:solidFill>
              <a:latin typeface="Arial"/>
              <a:ea typeface="Arial"/>
              <a:cs typeface="Arial"/>
              <a:sym typeface="Arial"/>
            </a:endParaRPr>
          </a:p>
        </p:txBody>
      </p:sp>
      <p:cxnSp>
        <p:nvCxnSpPr>
          <p:cNvPr id="254" name="Google Shape;254;p9"/>
          <p:cNvCxnSpPr/>
          <p:nvPr/>
        </p:nvCxnSpPr>
        <p:spPr>
          <a:xfrm flipH="1" rot="10800000">
            <a:off x="6772589" y="4119700"/>
            <a:ext cx="1256100" cy="763800"/>
          </a:xfrm>
          <a:prstGeom prst="bentConnector3">
            <a:avLst>
              <a:gd fmla="val -400" name="adj1"/>
            </a:avLst>
          </a:prstGeom>
          <a:noFill/>
          <a:ln cap="flat" cmpd="sng" w="9525">
            <a:solidFill>
              <a:schemeClr val="accent1"/>
            </a:solidFill>
            <a:prstDash val="solid"/>
            <a:miter lim="800000"/>
            <a:headEnd len="med" w="med" type="triangle"/>
            <a:tailEnd len="med" w="med" type="triangle"/>
          </a:ln>
        </p:spPr>
      </p:cxnSp>
      <p:sp>
        <p:nvSpPr>
          <p:cNvPr id="255" name="Google Shape;255;p9"/>
          <p:cNvSpPr txBox="1"/>
          <p:nvPr/>
        </p:nvSpPr>
        <p:spPr>
          <a:xfrm>
            <a:off x="3987110" y="875974"/>
            <a:ext cx="52150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1F3864"/>
                </a:solidFill>
                <a:latin typeface="Arial"/>
                <a:ea typeface="Arial"/>
                <a:cs typeface="Arial"/>
                <a:sym typeface="Arial"/>
              </a:rPr>
              <a:t>SBE Finance Architecture</a:t>
            </a:r>
            <a:endParaRPr b="1" sz="1800" u="sng">
              <a:solidFill>
                <a:srgbClr val="1F3864"/>
              </a:solidFill>
              <a:latin typeface="Arial"/>
              <a:ea typeface="Arial"/>
              <a:cs typeface="Arial"/>
              <a:sym typeface="Arial"/>
            </a:endParaRPr>
          </a:p>
        </p:txBody>
      </p:sp>
      <p:pic>
        <p:nvPicPr>
          <p:cNvPr descr="10125-blue-cloud-design.png" id="256" name="Google Shape;256;p9"/>
          <p:cNvPicPr preferRelativeResize="0"/>
          <p:nvPr/>
        </p:nvPicPr>
        <p:blipFill rotWithShape="1">
          <a:blip r:embed="rId13">
            <a:alphaModFix/>
          </a:blip>
          <a:srcRect b="0" l="0" r="0" t="0"/>
          <a:stretch/>
        </p:blipFill>
        <p:spPr>
          <a:xfrm>
            <a:off x="180871" y="1507253"/>
            <a:ext cx="2285564" cy="1057874"/>
          </a:xfrm>
          <a:prstGeom prst="rect">
            <a:avLst/>
          </a:prstGeom>
          <a:noFill/>
          <a:ln>
            <a:noFill/>
          </a:ln>
        </p:spPr>
      </p:pic>
      <p:sp>
        <p:nvSpPr>
          <p:cNvPr id="257" name="Google Shape;257;p9"/>
          <p:cNvSpPr txBox="1"/>
          <p:nvPr/>
        </p:nvSpPr>
        <p:spPr>
          <a:xfrm>
            <a:off x="260298" y="1758462"/>
            <a:ext cx="205082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400">
                <a:solidFill>
                  <a:schemeClr val="dk1"/>
                </a:solidFill>
                <a:latin typeface="Arial"/>
                <a:ea typeface="Arial"/>
                <a:cs typeface="Arial"/>
                <a:sym typeface="Arial"/>
              </a:rPr>
              <a:t>INB / OB Calls From TSP GSM Network</a:t>
            </a:r>
            <a:endParaRPr b="1" i="1" sz="1400">
              <a:solidFill>
                <a:schemeClr val="dk1"/>
              </a:solidFill>
              <a:latin typeface="Arial"/>
              <a:ea typeface="Arial"/>
              <a:cs typeface="Arial"/>
              <a:sym typeface="Arial"/>
            </a:endParaRPr>
          </a:p>
        </p:txBody>
      </p:sp>
      <p:pic>
        <p:nvPicPr>
          <p:cNvPr descr="10125-blue-cloud-design.png" id="258" name="Google Shape;258;p9"/>
          <p:cNvPicPr preferRelativeResize="0"/>
          <p:nvPr/>
        </p:nvPicPr>
        <p:blipFill rotWithShape="1">
          <a:blip r:embed="rId14">
            <a:alphaModFix/>
          </a:blip>
          <a:srcRect b="0" l="0" r="0" t="0"/>
          <a:stretch/>
        </p:blipFill>
        <p:spPr>
          <a:xfrm>
            <a:off x="5426110" y="4860118"/>
            <a:ext cx="1597690" cy="701268"/>
          </a:xfrm>
          <a:prstGeom prst="rect">
            <a:avLst/>
          </a:prstGeom>
          <a:noFill/>
          <a:ln>
            <a:noFill/>
          </a:ln>
        </p:spPr>
      </p:pic>
      <p:pic>
        <p:nvPicPr>
          <p:cNvPr id="259" name="Google Shape;259;p9"/>
          <p:cNvPicPr preferRelativeResize="0"/>
          <p:nvPr/>
        </p:nvPicPr>
        <p:blipFill rotWithShape="1">
          <a:blip r:embed="rId15">
            <a:alphaModFix/>
          </a:blip>
          <a:srcRect b="0" l="0" r="0" t="0"/>
          <a:stretch/>
        </p:blipFill>
        <p:spPr>
          <a:xfrm>
            <a:off x="8229599" y="3697857"/>
            <a:ext cx="1229085" cy="917717"/>
          </a:xfrm>
          <a:prstGeom prst="rect">
            <a:avLst/>
          </a:prstGeom>
          <a:noFill/>
          <a:ln>
            <a:noFill/>
          </a:ln>
        </p:spPr>
      </p:pic>
      <p:cxnSp>
        <p:nvCxnSpPr>
          <p:cNvPr id="260" name="Google Shape;260;p9"/>
          <p:cNvCxnSpPr/>
          <p:nvPr/>
        </p:nvCxnSpPr>
        <p:spPr>
          <a:xfrm>
            <a:off x="2424022" y="2122098"/>
            <a:ext cx="1121435" cy="43132"/>
          </a:xfrm>
          <a:prstGeom prst="straightConnector1">
            <a:avLst/>
          </a:prstGeom>
          <a:noFill/>
          <a:ln cap="flat" cmpd="sng" w="9525">
            <a:solidFill>
              <a:schemeClr val="accent1"/>
            </a:solidFill>
            <a:prstDash val="solid"/>
            <a:miter lim="800000"/>
            <a:headEnd len="med" w="med" type="triangle"/>
            <a:tailEnd len="med" w="med" type="triangle"/>
          </a:ln>
        </p:spPr>
      </p:cxnSp>
      <p:sp>
        <p:nvSpPr>
          <p:cNvPr id="261" name="Google Shape;261;p9"/>
          <p:cNvSpPr/>
          <p:nvPr/>
        </p:nvSpPr>
        <p:spPr>
          <a:xfrm>
            <a:off x="9506310" y="1751162"/>
            <a:ext cx="327804" cy="4891178"/>
          </a:xfrm>
          <a:prstGeom prst="leftArrowCallout">
            <a:avLst>
              <a:gd fmla="val 50000" name="adj1"/>
              <a:gd fmla="val 6875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2" name="Google Shape;262;p9"/>
          <p:cNvPicPr preferRelativeResize="0"/>
          <p:nvPr/>
        </p:nvPicPr>
        <p:blipFill rotWithShape="1">
          <a:blip r:embed="rId16">
            <a:alphaModFix/>
          </a:blip>
          <a:srcRect b="0" l="0" r="0" t="0"/>
          <a:stretch/>
        </p:blipFill>
        <p:spPr>
          <a:xfrm>
            <a:off x="543465" y="295544"/>
            <a:ext cx="1733909" cy="653361"/>
          </a:xfrm>
          <a:prstGeom prst="rect">
            <a:avLst/>
          </a:prstGeom>
          <a:noFill/>
          <a:ln>
            <a:noFill/>
          </a:ln>
        </p:spPr>
      </p:pic>
      <p:pic>
        <p:nvPicPr>
          <p:cNvPr id="263" name="Google Shape;263;p9"/>
          <p:cNvPicPr preferRelativeResize="0"/>
          <p:nvPr/>
        </p:nvPicPr>
        <p:blipFill rotWithShape="1">
          <a:blip r:embed="rId17">
            <a:alphaModFix/>
          </a:blip>
          <a:srcRect b="0" l="0" r="0" t="0"/>
          <a:stretch/>
        </p:blipFill>
        <p:spPr>
          <a:xfrm>
            <a:off x="5880341" y="4045043"/>
            <a:ext cx="641040" cy="436002"/>
          </a:xfrm>
          <a:prstGeom prst="rect">
            <a:avLst/>
          </a:prstGeom>
          <a:noFill/>
          <a:ln>
            <a:noFill/>
          </a:ln>
        </p:spPr>
      </p:pic>
      <p:sp>
        <p:nvSpPr>
          <p:cNvPr id="264" name="Google Shape;264;p9"/>
          <p:cNvSpPr txBox="1"/>
          <p:nvPr/>
        </p:nvSpPr>
        <p:spPr>
          <a:xfrm>
            <a:off x="4807915" y="4216682"/>
            <a:ext cx="12110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0070C0"/>
                </a:solidFill>
                <a:latin typeface="Arial"/>
                <a:ea typeface="Arial"/>
                <a:cs typeface="Arial"/>
                <a:sym typeface="Arial"/>
              </a:rPr>
              <a:t>Wi-Fi Router</a:t>
            </a:r>
            <a:endParaRPr sz="1400">
              <a:solidFill>
                <a:srgbClr val="0070C0"/>
              </a:solidFill>
              <a:latin typeface="Arial"/>
              <a:ea typeface="Arial"/>
              <a:cs typeface="Arial"/>
              <a:sym typeface="Arial"/>
            </a:endParaRPr>
          </a:p>
        </p:txBody>
      </p:sp>
      <p:sp>
        <p:nvSpPr>
          <p:cNvPr id="265" name="Google Shape;265;p9"/>
          <p:cNvSpPr txBox="1"/>
          <p:nvPr/>
        </p:nvSpPr>
        <p:spPr>
          <a:xfrm>
            <a:off x="5338065" y="5037574"/>
            <a:ext cx="1848181"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100">
                <a:solidFill>
                  <a:schemeClr val="dk1"/>
                </a:solidFill>
                <a:latin typeface="Arial"/>
                <a:ea typeface="Arial"/>
                <a:cs typeface="Arial"/>
                <a:sym typeface="Arial"/>
              </a:rPr>
              <a:t>Optional Internet for </a:t>
            </a:r>
            <a:endParaRPr/>
          </a:p>
          <a:p>
            <a:pPr indent="0" lvl="0" marL="0" marR="0" rtl="0" algn="ctr">
              <a:spcBef>
                <a:spcPts val="0"/>
              </a:spcBef>
              <a:spcAft>
                <a:spcPts val="0"/>
              </a:spcAft>
              <a:buNone/>
            </a:pPr>
            <a:r>
              <a:rPr b="1" i="1" lang="en-GB" sz="1100">
                <a:solidFill>
                  <a:schemeClr val="dk1"/>
                </a:solidFill>
                <a:latin typeface="Arial"/>
                <a:ea typeface="Arial"/>
                <a:cs typeface="Arial"/>
                <a:sym typeface="Arial"/>
              </a:rPr>
              <a:t>admins</a:t>
            </a:r>
            <a:endParaRPr b="1" i="1" sz="1100">
              <a:solidFill>
                <a:schemeClr val="dk1"/>
              </a:solidFill>
              <a:latin typeface="Arial"/>
              <a:ea typeface="Arial"/>
              <a:cs typeface="Arial"/>
              <a:sym typeface="Arial"/>
            </a:endParaRPr>
          </a:p>
        </p:txBody>
      </p:sp>
      <p:cxnSp>
        <p:nvCxnSpPr>
          <p:cNvPr id="266" name="Google Shape;266;p9"/>
          <p:cNvCxnSpPr>
            <a:endCxn id="263" idx="0"/>
          </p:cNvCxnSpPr>
          <p:nvPr/>
        </p:nvCxnSpPr>
        <p:spPr>
          <a:xfrm>
            <a:off x="5566661" y="3677843"/>
            <a:ext cx="634200" cy="367200"/>
          </a:xfrm>
          <a:prstGeom prst="bentConnector2">
            <a:avLst/>
          </a:prstGeom>
          <a:noFill/>
          <a:ln cap="flat" cmpd="sng" w="9525">
            <a:solidFill>
              <a:schemeClr val="accent1"/>
            </a:solidFill>
            <a:prstDash val="solid"/>
            <a:miter lim="800000"/>
            <a:headEnd len="med" w="med" type="triangle"/>
            <a:tailEnd len="med" w="med" type="triangle"/>
          </a:ln>
        </p:spPr>
      </p:cxnSp>
      <p:cxnSp>
        <p:nvCxnSpPr>
          <p:cNvPr id="267" name="Google Shape;267;p9"/>
          <p:cNvCxnSpPr>
            <a:stCxn id="263" idx="2"/>
            <a:endCxn id="258" idx="0"/>
          </p:cNvCxnSpPr>
          <p:nvPr/>
        </p:nvCxnSpPr>
        <p:spPr>
          <a:xfrm>
            <a:off x="6200861" y="4481045"/>
            <a:ext cx="24000" cy="3792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68" name="Google Shape;268;p9"/>
          <p:cNvCxnSpPr>
            <a:endCxn id="232" idx="0"/>
          </p:cNvCxnSpPr>
          <p:nvPr/>
        </p:nvCxnSpPr>
        <p:spPr>
          <a:xfrm flipH="1">
            <a:off x="4921799" y="2471900"/>
            <a:ext cx="12000" cy="5589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69" name="Google Shape;269;p9"/>
          <p:cNvCxnSpPr>
            <a:endCxn id="232" idx="1"/>
          </p:cNvCxnSpPr>
          <p:nvPr/>
        </p:nvCxnSpPr>
        <p:spPr>
          <a:xfrm flipH="1" rot="10800000">
            <a:off x="2873850" y="3467362"/>
            <a:ext cx="1473300" cy="19500"/>
          </a:xfrm>
          <a:prstGeom prst="straightConnector1">
            <a:avLst/>
          </a:prstGeom>
          <a:noFill/>
          <a:ln cap="flat" cmpd="sng" w="9525">
            <a:solidFill>
              <a:schemeClr val="accent1"/>
            </a:solidFill>
            <a:prstDash val="solid"/>
            <a:miter lim="800000"/>
            <a:headEnd len="med" w="med" type="triangle"/>
            <a:tailEnd len="med" w="med" type="triangle"/>
          </a:ln>
        </p:spPr>
      </p:cxnSp>
      <p:cxnSp>
        <p:nvCxnSpPr>
          <p:cNvPr id="270" name="Google Shape;270;p9"/>
          <p:cNvCxnSpPr/>
          <p:nvPr/>
        </p:nvCxnSpPr>
        <p:spPr>
          <a:xfrm flipH="1" rot="10800000">
            <a:off x="5566787" y="2331214"/>
            <a:ext cx="3848400" cy="934500"/>
          </a:xfrm>
          <a:prstGeom prst="bentConnector3">
            <a:avLst>
              <a:gd fmla="val 50000" name="adj1"/>
            </a:avLst>
          </a:prstGeom>
          <a:noFill/>
          <a:ln cap="flat" cmpd="sng" w="9525">
            <a:solidFill>
              <a:schemeClr val="accent1"/>
            </a:solidFill>
            <a:prstDash val="solid"/>
            <a:miter lim="800000"/>
            <a:headEnd len="med" w="med" type="triangl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2018-08-25T09:50:47Z</dcterms:created>
  <dc:creator>Windows User</dc:creator>
</cp:coreProperties>
</file>